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D9D9D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8475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Tropical Cyclone Heat Potential Changes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between 1993 and 2012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401750" y="4015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Coupe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87875" y="24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Atlantic Basin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400" y="433775"/>
            <a:ext cx="6081500" cy="46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type="title"/>
          </p:nvPr>
        </p:nvSpPr>
        <p:spPr>
          <a:xfrm>
            <a:off x="0" y="1152475"/>
            <a:ext cx="8520600" cy="28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→ 0.39 more named storms each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year over the 20 years where TCHP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increased by  0.1372 J / cm² / year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/>
              <a:t>2005 shifts trend upward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→ Another metric may be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more useful ...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10400" y="24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Atlantic Basin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4100" y="111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Accumulated Cyclone Energy (ACE)</a:t>
            </a:r>
            <a:endParaRPr b="1"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sum of squares of maximum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winds in a hurricane over the duration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hurricane in 10⁴ knots²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upward trend of 1.323 x 10⁴ knots²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year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lot of variability to consider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particularly robust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20 years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325" y="393925"/>
            <a:ext cx="6005675" cy="44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09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Pacific Basin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1020 J / cm² / year added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→ Distributed across the 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area of the entire Pacific 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basin, this amounts to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3.24 x 10¹⁷ KJ each year</a:t>
            </a:r>
            <a:endParaRPr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675" y="356513"/>
            <a:ext cx="5866174" cy="443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87875" y="24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Pacific Basin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0" y="1152475"/>
            <a:ext cx="8520600" cy="28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→ 0.435 less typhoons each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year over the 20 years where TCHP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increased by  1.02 KJ/cm² per year.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/>
              <a:t>downward trend in stark 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contrast to Atlantic basin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675" y="415800"/>
            <a:ext cx="5643900" cy="43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210400" y="24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Pacific Basin</a:t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4100" y="111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Accumulated Cyclone Energy (ACE)</a:t>
            </a:r>
            <a:endParaRPr b="1"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sum of squares of maximum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winds in a hurricane over the duration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hurricane in 10⁴ knots²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downward trend of 7.72x10⁴ kts⁴ per year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 clearer trend than the Atlantic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325" y="533750"/>
            <a:ext cx="5722675" cy="42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266675" y="3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 climate cycles</a:t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→ negative PDO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      -higher La Nina frequency since 2006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      -negative impact on W. Pacific typhoons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→ Atlantic has more Cape Verde hurricanes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   -last longer, more energetic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Atmospheric signal gets in the way </a:t>
            </a:r>
            <a:endParaRPr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</a:rPr>
              <a:t>of the oceanic energy signal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700" y="823175"/>
            <a:ext cx="50673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The upper bound of energy available for tropical cyclogenesis has risen over the past 20 years in both the Atlantic and Pacific basins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→Under ideal atmospheric conditions, tropical cyclogenesis should be more intense (as the ocean is on board)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-&gt; however, the atmospheric component gets in the way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-&gt;an investigation of the oceanic-atmospheric interaction would paint a better picture of how tropical cyclogenesis is changing with time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</a:rPr>
              <a:t>References</a:t>
            </a:r>
            <a:endParaRPr sz="1400">
              <a:solidFill>
                <a:srgbClr val="0000FF"/>
              </a:solidFill>
            </a:endParaRP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315150"/>
            <a:ext cx="8520600" cy="40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Baik, J.-J. and J.-S. Paek (1998): A climatology of sea surface temperature and the maximum intensity of western North Pacific tropical cyclones.</a:t>
            </a:r>
            <a:r>
              <a:rPr i="1"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J. Meteor. Soc. Japan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76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129–137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Briegel, L. M. and W. M. Frank (1997): Large-scale influences of tropical cyclogenesis in the western North Pacific. </a:t>
            </a:r>
            <a:r>
              <a:rPr i="1"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Mon. Wea. Rev.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125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1397–1413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Emanuel, K. (2005) Increasing destructiveness of tropical cyclones over the past 30 years. Nature, 436, 686-688.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Fei-Pun, I., Lin, I., Lo, M.,(2013): Recent increase in high tropical cyclone heat potential area in the Western North Pacific Ocean, Geophysical Research Letters, 4680-4684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Ferry, N., Parent, L., Barnier, B., et al(2013).GLORYS2V1 Global Ocean Reanalysis of the Altimetric Era (1993 to 2009) at Mesoscale., Mercator Ocean - Quarterly Newsletter.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Fu, B., Li, T., Peng, M., (2007): Analysis of Tropical Cyclogenesis in the Western North Pacific for 2000 and 2001, Weather and Forecasting, 22, 763-780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Hurricane Joaquin Advisory Archive (2015), NOAA National Hurricane Center. http://www.nhc.noaa.gov/archive/2015/refresh/JOAQUIN+shtml/120925.shtml?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Jaimes, B. and Shay, L.,, 2009: Mixed Layer Cooling in Mesoscale Oceanic Eddies during Hurricanes Katrina and Rita. Mon. Wea. Rev.,137, 4188–4207.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Joint Typhoon Warning Center (2014). 2014 Annual Tropical Cyclone Report: Western Pacific (PDF)(Report). United States Navy, United States Air Force.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Kozar, M. and Misra, V. (2015), Statistical Prediction of Integrated Kinetic Energy in North Atlantic Tropical Cyclones. Center for Ocean-Atmospheric Prediction Studies, Florida State University.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15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More references...</a:t>
            </a:r>
            <a:endParaRPr sz="1200"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279600" y="686850"/>
            <a:ext cx="8584800" cy="3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Kossin, J. P., S. J. Camargo, and M. Sitkowski (2010), Climate modulation of North Atlantic hurricane tracks, J. Clim., 23, 3057–3076,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Landsea, Chris., (2015): How many tropical cyclones have there been each year in the Atlantic basin?, NOAA Hurricane Research Division Atlantic Oceanographic &amp; Meteorological Laboratory.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Maue, R., (2011), Recent historically low global tropical cyclone activity. Geophysical Research Letters, 38, LI4803.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Wada, A. and Usui, N (2007)., Importance of Tropical Cyclone Heat Potential for Tropical Cyclone Intensity and Intensification in the Western North Pacific, Journal of Oceanography, 63, 427-447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Wada A. and Chan, JCL (2008) Relationship between typhoon activity and upper ocean heat content. Geophys Res Lett 35:L17603.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Wada, A., (2015), Verification of tropical cyclone heat potential for tropical cyclone intensity forecasting in the Western North Pacific, Journal of Oceanography, 71, 373-387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Landsea, Chris., (2015): How many tropical cyclones have there been each year in the Atlantic basin?, NOAA Hurricane Research Division Atlantic Oceanographic &amp; Meteorological Laboratory.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00" y="591350"/>
            <a:ext cx="5092400" cy="40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-3109792" y="-1089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Outline</a:t>
            </a:r>
            <a:endParaRPr sz="3000"/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1316825"/>
            <a:ext cx="85206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romanUcPeriod"/>
            </a:pPr>
            <a:r>
              <a:rPr lang="en" sz="1800">
                <a:solidFill>
                  <a:srgbClr val="0000FF"/>
                </a:solidFill>
              </a:rPr>
              <a:t>TCHP and it’s role in tropical cyclogenesis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romanUcPeriod"/>
            </a:pPr>
            <a:r>
              <a:rPr lang="en" sz="1800">
                <a:solidFill>
                  <a:srgbClr val="0000FF"/>
                </a:solidFill>
              </a:rPr>
              <a:t>Methods/Data -- what I set out to accomplish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romanUcPeriod"/>
            </a:pPr>
            <a:r>
              <a:rPr lang="en" sz="1800">
                <a:solidFill>
                  <a:srgbClr val="0000FF"/>
                </a:solidFill>
              </a:rPr>
              <a:t>How SST and TCHP changed from 1993 to 2012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UcPeriod"/>
            </a:pPr>
            <a:r>
              <a:rPr lang="en" sz="1800">
                <a:solidFill>
                  <a:srgbClr val="0000FF"/>
                </a:solidFill>
              </a:rPr>
              <a:t>Atlantic Hurricane Basin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UcPeriod"/>
            </a:pPr>
            <a:r>
              <a:rPr lang="en" sz="1800">
                <a:solidFill>
                  <a:srgbClr val="0000FF"/>
                </a:solidFill>
              </a:rPr>
              <a:t>West Pacific Hurricane Basin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romanUcPeriod"/>
            </a:pPr>
            <a:r>
              <a:rPr lang="en" sz="1800">
                <a:solidFill>
                  <a:srgbClr val="0000FF"/>
                </a:solidFill>
              </a:rPr>
              <a:t>TCHP’s implied relationship with: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UcPeriod"/>
            </a:pPr>
            <a:r>
              <a:rPr lang="en" sz="1800">
                <a:solidFill>
                  <a:srgbClr val="0000FF"/>
                </a:solidFill>
              </a:rPr>
              <a:t>Number of named storms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UcPeriod"/>
            </a:pPr>
            <a:r>
              <a:rPr lang="en" sz="1800">
                <a:solidFill>
                  <a:srgbClr val="0000FF"/>
                </a:solidFill>
              </a:rPr>
              <a:t>Accumulated Cyclone Energy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romanUcPeriod"/>
            </a:pPr>
            <a:r>
              <a:rPr lang="en" sz="1800">
                <a:solidFill>
                  <a:srgbClr val="0000FF"/>
                </a:solidFill>
              </a:rPr>
              <a:t>Conclusion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UcPeriod"/>
            </a:pPr>
            <a:r>
              <a:rPr lang="en" sz="1800">
                <a:solidFill>
                  <a:srgbClr val="0000FF"/>
                </a:solidFill>
              </a:rPr>
              <a:t>Limitations of my interpretations</a:t>
            </a:r>
            <a:endParaRPr sz="1800">
              <a:solidFill>
                <a:srgbClr val="0000FF"/>
              </a:solidFill>
            </a:endParaRPr>
          </a:p>
          <a:p>
            <a:pPr indent="0" lvl="0" marL="45720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TCHP?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54150" y="1107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Tropical Cyclone Heat Potential (KJ/cm²)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→ representation of the oceanic energy available 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tropical cyclogenesis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→ essentially the maximum bound on latent heat flux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550" y="3860998"/>
            <a:ext cx="3579075" cy="10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4163" y="249838"/>
            <a:ext cx="621982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Anecdotal Evidence -- Hurricane Katrina 2005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</a:t>
            </a:r>
            <a:r>
              <a:rPr lang="en">
                <a:solidFill>
                  <a:srgbClr val="1155CC"/>
                </a:solidFill>
              </a:rPr>
              <a:t>Hurricane Katrina</a:t>
            </a:r>
            <a:endParaRPr>
              <a:solidFill>
                <a:srgbClr val="1155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was influenced by the </a:t>
            </a:r>
            <a:endParaRPr>
              <a:solidFill>
                <a:srgbClr val="1155CC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Loop Current</a:t>
            </a:r>
            <a:endParaRPr>
              <a:solidFill>
                <a:srgbClr val="1155CC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</a:endParaRPr>
          </a:p>
        </p:txBody>
      </p:sp>
      <p:pic>
        <p:nvPicPr>
          <p:cNvPr descr="katrina.gif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050" y="9177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8024750" y="1017725"/>
            <a:ext cx="64827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KJ/cm²</a:t>
            </a:r>
            <a:endParaRPr/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165375" y="3522800"/>
            <a:ext cx="8520600" cy="9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→ Upwelling of cold water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to the surface present</a:t>
            </a:r>
            <a:endParaRPr sz="1400"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103950" y="261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400">
                <a:solidFill>
                  <a:srgbClr val="0000FF"/>
                </a:solidFill>
              </a:rPr>
              <a:t>→ Developed into a monster </a:t>
            </a:r>
            <a:endParaRPr sz="14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</a:rPr>
              <a:t>Category 5 hurricane</a:t>
            </a:r>
            <a:endParaRPr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Anecdotal Evidence -- Hurricane Joaquin 2015</a:t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433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-Joaquin passed over very high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TCHP over the Bahamas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winds of 155 mph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931 mb lowest pressure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reservoir of latent heat,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combined with low vertical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 shear meant ...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Tropical Cyclone Heat Potential of the north Atlantic basin on October 1st, 2015 as per Remote Sensing Systems and NOAA/AOML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125" y="1071450"/>
            <a:ext cx="6592875" cy="30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1076" y="958901"/>
            <a:ext cx="5560375" cy="36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-83650" y="135050"/>
            <a:ext cx="9279000" cy="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Areas of highest TCHP coincide with areas of tropical cyclogenesis</a:t>
            </a:r>
            <a:endParaRPr sz="2400"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025" y="1524388"/>
            <a:ext cx="5298050" cy="26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9975" y="923825"/>
            <a:ext cx="59436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359050" y="815150"/>
            <a:ext cx="13731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September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Methods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→ using GLORYS2V1, a global ocean model reanalysis with a ¼ ° resolution as well as temperature profiles</a:t>
            </a:r>
            <a:endParaRPr>
              <a:solidFill>
                <a:srgbClr val="1155CC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-"/>
            </a:pPr>
            <a:r>
              <a:rPr lang="en">
                <a:solidFill>
                  <a:srgbClr val="1155CC"/>
                </a:solidFill>
              </a:rPr>
              <a:t>calculated TCHP for both the North Atlantic and northwest Pacific basins</a:t>
            </a:r>
            <a:endParaRPr>
              <a:solidFill>
                <a:srgbClr val="1155CC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-"/>
            </a:pPr>
            <a:r>
              <a:rPr lang="en">
                <a:solidFill>
                  <a:srgbClr val="1155CC"/>
                </a:solidFill>
              </a:rPr>
              <a:t>Atlantic: 20°W to 98°W, 5°N to 40°N</a:t>
            </a:r>
            <a:endParaRPr>
              <a:solidFill>
                <a:srgbClr val="1155CC"/>
              </a:solidFill>
            </a:endParaRPr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-"/>
            </a:pPr>
            <a:r>
              <a:rPr lang="en">
                <a:solidFill>
                  <a:srgbClr val="1155CC"/>
                </a:solidFill>
              </a:rPr>
              <a:t>Pacific: 115°E and 180°E, 5°N and 40°N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263" y="1561563"/>
            <a:ext cx="343852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75" y="1619663"/>
            <a:ext cx="3438525" cy="332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Methods/Data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→ using GLORYS2V1, a global ocean model reanalysis with a ¼ ° resolution as well as temperature profiles</a:t>
            </a:r>
            <a:endParaRPr>
              <a:solidFill>
                <a:srgbClr val="1155CC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-"/>
            </a:pPr>
            <a:r>
              <a:rPr lang="en">
                <a:solidFill>
                  <a:srgbClr val="1155CC"/>
                </a:solidFill>
              </a:rPr>
              <a:t>calculated TCHP for both the North Atlantic and northwest Pacific basins</a:t>
            </a:r>
            <a:endParaRPr>
              <a:solidFill>
                <a:srgbClr val="1155CC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-"/>
            </a:pPr>
            <a:r>
              <a:rPr lang="en">
                <a:solidFill>
                  <a:srgbClr val="1155CC"/>
                </a:solidFill>
              </a:rPr>
              <a:t>Atlantic: 20°W to 98°W, 5°N to 40°N</a:t>
            </a:r>
            <a:endParaRPr>
              <a:solidFill>
                <a:srgbClr val="1155CC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-"/>
            </a:pPr>
            <a:r>
              <a:rPr lang="en">
                <a:solidFill>
                  <a:srgbClr val="1155CC"/>
                </a:solidFill>
              </a:rPr>
              <a:t>Pacific: 115°E and 180°E, 5°N and 40°N</a:t>
            </a:r>
            <a:endParaRPr>
              <a:solidFill>
                <a:srgbClr val="1155CC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-"/>
            </a:pPr>
            <a:r>
              <a:rPr lang="en">
                <a:solidFill>
                  <a:srgbClr val="1155CC"/>
                </a:solidFill>
              </a:rPr>
              <a:t>Timing: Hurricane Season for Atlantic Basin (June to November)</a:t>
            </a:r>
            <a:endParaRPr>
              <a:solidFill>
                <a:srgbClr val="1155CC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-"/>
            </a:pPr>
            <a:r>
              <a:rPr lang="en">
                <a:solidFill>
                  <a:srgbClr val="1155CC"/>
                </a:solidFill>
              </a:rPr>
              <a:t>Global calculation took too much time and memory</a:t>
            </a:r>
            <a:endParaRPr>
              <a:solidFill>
                <a:srgbClr val="1155CC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-"/>
            </a:pPr>
            <a:r>
              <a:rPr lang="en">
                <a:solidFill>
                  <a:srgbClr val="1155CC"/>
                </a:solidFill>
              </a:rPr>
              <a:t>stuck with two of most active basins 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20375" y="28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Atlantic Basin</a:t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-70975" y="1016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137.2 J / cm² / year added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→ Distributed across the 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area of the entire Atlantic 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basin, this amounts to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2.34 x 10¹⁶KJ per year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457200" lvl="0" mar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775" y="152725"/>
            <a:ext cx="6240225" cy="46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712425" y="1125475"/>
            <a:ext cx="13731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KJ/cm²</a:t>
            </a:r>
            <a:endParaRPr/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-143675" y="3579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(just energy above 26 degrees C)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