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Mostly below normal between 1976 and 1992, trending upwards in recent years.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82858" y="-133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Eurasian Snow Cover Influence on North American Winter Temperatures</a:t>
            </a:r>
            <a:endParaRPr sz="36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Coupe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75" y="1872150"/>
            <a:ext cx="2478750" cy="24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248550" y="0"/>
            <a:ext cx="889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SON Eurasian snow cover v. DJF 500mb GH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89450" y="745150"/>
            <a:ext cx="86427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-Low correlations on a point for </a:t>
            </a:r>
            <a:endParaRPr i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point basis.</a:t>
            </a:r>
            <a:endParaRPr i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0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700" y="665850"/>
            <a:ext cx="5531850" cy="44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13675" y="1641900"/>
            <a:ext cx="35742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highlight>
                  <a:srgbClr val="FFFFFF"/>
                </a:highlight>
              </a:rPr>
              <a:t>(</a:t>
            </a:r>
            <a:r>
              <a:rPr i="1" lang="en" sz="1200">
                <a:highlight>
                  <a:srgbClr val="FFFFFF"/>
                </a:highlight>
              </a:rPr>
              <a:t>Saito et al., 2001) found a -.71 correlation between SON Eurasian snow cover and DJF 500mb GH across entire NH</a:t>
            </a:r>
            <a:endParaRPr i="1" sz="1200"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rgbClr val="FFFFFF"/>
                </a:highlight>
              </a:rPr>
              <a:t>PNA pattern:</a:t>
            </a:r>
            <a:r>
              <a:rPr lang="en" sz="1600">
                <a:highlight>
                  <a:srgbClr val="FFFFFF"/>
                </a:highlight>
              </a:rPr>
              <a:t> deep Aleutian low, ridging in west, trough in east.</a:t>
            </a:r>
            <a:endParaRPr sz="1600"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highlight>
                  <a:srgbClr val="FFFFFF"/>
                </a:highlight>
              </a:rPr>
              <a:t>-AO / -NAO:</a:t>
            </a:r>
            <a:r>
              <a:rPr lang="en" sz="1600">
                <a:highlight>
                  <a:srgbClr val="FFFFFF"/>
                </a:highlight>
              </a:rPr>
              <a:t> higher geopotential heights at pole, lower geopotential heights in mid-latitudes (with exception of ridge over western US.)</a:t>
            </a:r>
            <a:endParaRPr sz="1600">
              <a:highlight>
                <a:srgbClr val="FFFFFF"/>
              </a:highlight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4028900" y="1477675"/>
            <a:ext cx="43824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Eurasian SON Snow Cover and 500mb Geopotential Height Correlation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48550" y="0"/>
            <a:ext cx="889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SON Eurasian snow cover v. DJF 500mb GH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89450" y="745150"/>
            <a:ext cx="86427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-Low correlations on a point for </a:t>
            </a:r>
            <a:endParaRPr i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point basis.</a:t>
            </a:r>
            <a:endParaRPr i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000"/>
          </a:p>
        </p:txBody>
      </p:sp>
      <p:sp>
        <p:nvSpPr>
          <p:cNvPr id="132" name="Shape 132"/>
          <p:cNvSpPr txBox="1"/>
          <p:nvPr/>
        </p:nvSpPr>
        <p:spPr>
          <a:xfrm>
            <a:off x="113675" y="1641900"/>
            <a:ext cx="35742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(</a:t>
            </a:r>
            <a:r>
              <a:rPr i="1" lang="en" sz="1200"/>
              <a:t>Saito et al., 2001) found a -.71 correlation between SON Eurasian snow cover and DJF 500mb GH across entire NH</a:t>
            </a:r>
            <a:endParaRPr i="1"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PNA pattern:</a:t>
            </a:r>
            <a:r>
              <a:rPr lang="en" sz="1600"/>
              <a:t> deep Aleutian low, ridging in west, trough in east.</a:t>
            </a:r>
            <a:endParaRPr sz="16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-AO / -NAO:</a:t>
            </a:r>
            <a:r>
              <a:rPr lang="en" sz="1600"/>
              <a:t> higher geopotential heights at pole, lower geopotential heights in mid-latitudes (with exception of ridge over western US.)</a:t>
            </a:r>
            <a:endParaRPr sz="1600"/>
          </a:p>
        </p:txBody>
      </p:sp>
      <p:sp>
        <p:nvSpPr>
          <p:cNvPr id="133" name="Shape 133"/>
          <p:cNvSpPr txBox="1"/>
          <p:nvPr/>
        </p:nvSpPr>
        <p:spPr>
          <a:xfrm>
            <a:off x="4028900" y="1477675"/>
            <a:ext cx="43824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Eurasian SON Snow Cover and 500mb Geopotential Height Correlation</a:t>
            </a:r>
            <a:endParaRPr b="1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25" y="667275"/>
            <a:ext cx="5369272" cy="39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-44250" y="0"/>
            <a:ext cx="9232500" cy="10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Amplifying the signal: Top 5 snowiest Eurasian autumns</a:t>
            </a:r>
            <a:endParaRPr sz="2400"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02100" y="622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1975, 1997, 2001, 2013, 2014 DJF geopotential heights averaged together with hopes to get a stronger signal with the most extreme cases.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425" y="1323325"/>
            <a:ext cx="53340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63150" y="1566100"/>
            <a:ext cx="34986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Very strong SE ridge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High geopotential heights in Arctic, but low height anomalies not as far south.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Ridging on west coast still present, PNA possibly still in play.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-44250" y="0"/>
            <a:ext cx="9232500" cy="10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Amplifying the signal: Top 5 snowiest Eurasian autumns</a:t>
            </a:r>
            <a:endParaRPr sz="2400"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02100" y="622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1975, 1997, 2001, 2013, 2014 temperature anomalies averaged together with hopes to get a stronger signal with the most extreme cases.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425" y="1323325"/>
            <a:ext cx="53340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3150" y="1566100"/>
            <a:ext cx="34986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VERY warm Arctic (&gt;1 SDs)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Warm/cold lines up with geopotential heights fairly well.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Very warm North Pacific</a:t>
            </a:r>
            <a:endParaRPr sz="1600"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925" y="1289988"/>
            <a:ext cx="55245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for 2017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622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Average snow area extent for SON: 13.066 million km^2 ( +2.09 SD)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500" y="1152475"/>
            <a:ext cx="7830500" cy="39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for 2017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622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little late for winter predictions, but here goes nothing.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01" y="1021751"/>
            <a:ext cx="7928350" cy="38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for 2017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622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little late for winter predictions, but here goes nothing.</a:t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075" y="1190775"/>
            <a:ext cx="7568375" cy="369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for D2016 - JF 2017</a:t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622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3275"/>
            <a:ext cx="4563775" cy="35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250" y="1334175"/>
            <a:ext cx="4513750" cy="34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for D2016 - JF 2017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622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50" y="2812750"/>
            <a:ext cx="2974125" cy="23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725" y="2766300"/>
            <a:ext cx="3027699" cy="23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6200"/>
            <a:ext cx="4457375" cy="21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6050" y="594075"/>
            <a:ext cx="4457375" cy="215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year’s prediction?</a:t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235925" y="5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parallels, but warm ENSO phase dominated temperatures.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Average snow area extent for SON: 12.313 million km^2</a:t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375" y="1577325"/>
            <a:ext cx="3859300" cy="34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7404" l="10448" r="10337" t="8448"/>
          <a:stretch/>
        </p:blipFill>
        <p:spPr>
          <a:xfrm>
            <a:off x="235925" y="1533100"/>
            <a:ext cx="4489776" cy="35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	</a:t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Introduction: the case for a link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Data/Methods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Results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SON Eurasian snow cover correlated with DJF North American temperatures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SON Eurasian snow cover correlated with DJF 500mb geopotential heights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Top 5 snowiest Eurasian SON correlated with DJF 500mb geopotential heights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Predictability for 2017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</a:t>
            </a:r>
            <a:endParaRPr b="1"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Set out to prove that above average Eurasian snow cover caused an atmospheric response that looked like -AO / -NAO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Discovered a response that was as much +PNA as -AO</a:t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Anthropogenic climate change may also be complicating things, but I ran out of time to analyze that further.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296025" y="222025"/>
            <a:ext cx="85206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Allen, R. J., Zender, C. S, 2011: Forcing of the Arctic Oscillation by Eurasian Snow Cover. Journal of Climate., Vol. 24, 6258-6539.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Ambaum, M., Hoskins, B., Stephenson, D. Arctic Oscillation or North Atlantic Oscillation, 2001. Journal of Climate, Vol 14. 3495-3507.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Cohen, J., and M. Barlow, 2005: The NAO, the AO, and global warming: How closely related? J. Climate, 18, 4498–4513.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Cohen, J., and D. Entekhabi, 1999: Eurasian snow cover variability and Northern Hemisphere climate predictability. Geophys. Res. Lett., 26, 345–348.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Itoh, H. Reconsideration of the True versus Apparent Arctic Oscillation, 2008. Journal of Climate. Vol 21. 2047 - 2062.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Kalnay et al.,The NCEP/NCAR 40-year reanalysis project, Bull. Amer. Meteor. Soc., 77, 437-470, 1996.</a:t>
            </a:r>
            <a:endParaRPr sz="120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Kuroda, Y. and Kodera, K. Role of Planetary Waves in the Stratosphere-troposphere Coupled Variability in the Northern Hemisphere Winter, 1999. Geophysical Research Letters, Vol. 26, No.15, 2375-2378.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135675" y="148025"/>
            <a:ext cx="89055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Robinson, David A., Estilow, Thomas W., and NOAA CDR Program (2012):NOAA Climate Date Record (CDR) of Northern Hemisphere (NH) Snow Cover Extent (SCE), Version 1.. NOAA National Climatic Data Center. doi:10.7289/V5N014G9.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Saito, K., and J. Cohen, 2003: The potential role of snow cover in forcing interannual variability of the major Northern Hemisphere mode. Geophysical Research Letters, 30, 1302.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Saito, K., and J. Cohen., and D. Entekhabi, 2001: Evolution of atmospheric response to  early-season Eurasian snow cover anomalies. Monthly Weather Review., 129, 2746-2760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Shindell, D. T., R. L. Miller, G. A. Schmidt, and L. Pandolfo, 1999: Simulation of recent northern winter climate trends by greenhouse-gas forcing. Nature, 399, 452–455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Wagner, J. A., 1973: The influence of average snow depth on monthly mean temperature anomaly. Mon. Wea. Rev., 101, 624-626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Wallace, J. M. and Gutzler, D. S., 1981. Teleconnections in the Geopotential Height Field During the Northern Hemisphere Winter. Monthly Weather Review, Vol 109. 784-</a:t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Wu, Q., Hu, H., and Zhang, L. Observed Influences of Autumn-Early Winter Eurasian Snow Cover Anomalies on the Hemispheric PNA-like Variability in Winter, 2011. Journal of Climate, Vol. 24. 2017-2032.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13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Arctic Oscillation (AO) is the dominant mode of winter variability in the NH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associated with the North Atlantic Oscillation (NAO), which influences jet stream over North Atlantic, and most importantly, </a:t>
            </a:r>
            <a:r>
              <a:rPr b="1" lang="en">
                <a:solidFill>
                  <a:srgbClr val="000000"/>
                </a:solidFill>
              </a:rPr>
              <a:t>temperatures.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+AO = strong polar vortex; -AO = weak polar vortex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Mechanisms hypothesized to modulate the AO: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North Atlantic SSTs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(Rodwell et al 1999; Robertson et al 2000; Hoerling et al 2001)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Equatorial Indian Ocean SSTs (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Hurrell et al 2004; Selten et al 2004)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Greenhouse gases </a:t>
            </a:r>
            <a:r>
              <a:rPr lang="en" sz="1100">
                <a:solidFill>
                  <a:srgbClr val="0000FF"/>
                </a:solidFill>
              </a:rPr>
              <a:t> </a:t>
            </a:r>
            <a:r>
              <a:rPr lang="en" sz="1100">
                <a:solidFill>
                  <a:srgbClr val="000000"/>
                </a:solidFill>
              </a:rPr>
              <a:t>(Fyfe et al 1999; Osborn 2004; Miller et al 2006)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n">
                <a:solidFill>
                  <a:srgbClr val="000000"/>
                </a:solidFill>
              </a:rPr>
              <a:t>Eurasian snow cover</a:t>
            </a:r>
            <a:endParaRPr b="1"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Objective:</a:t>
            </a:r>
            <a:r>
              <a:rPr lang="en">
                <a:solidFill>
                  <a:srgbClr val="000000"/>
                </a:solidFill>
              </a:rPr>
              <a:t> find evidence of Eurasian snow cover inducing AO / NAO circulations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+AO											-AO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3500"/>
            <a:ext cx="4489226" cy="363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225" y="883500"/>
            <a:ext cx="4556100" cy="36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Eurasian Snow Cover?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Snow negatively affects a region’s energy balance mostly through albedo changes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Polar region circulations are responsible for much of our climate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Higher than normal snow cover assists in creating very strong high pressure over Siberia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High pressure can spill over into eastern North America and displace the stratospheric polar vortex ...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450" y="3530000"/>
            <a:ext cx="3031550" cy="1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53650" y="1556225"/>
            <a:ext cx="5133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can also act to modify an air mass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Eurasian Snow Cover?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Displacement of polar vortex involves a coupling of troposphere and stratosphere in winter.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Eurasian snow cover acts as a heat sink, expands Siberian high which influences high latitude Rossby waves formed when air passes over high topography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Rossby waves propagate both up and down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Coupling between stratosphere and troposphere causes waves to weaken stratospheric polar vortex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Weakened stratospheric polar vortex propagates                      .          downward to troposphere, beginning of -AO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450" y="3530000"/>
            <a:ext cx="3031550" cy="16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154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7900" y="727250"/>
            <a:ext cx="8520600" cy="41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 SCE CDR v01r01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comprehensive northern hemisphere snow cover extent dataset from November 1966 to November 2016 in millions of square kilometers. (Rutgers University Global Snow Lab)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GHCN_CAMS Gridded 2m Temperature, 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monthly mean 2m temperature reanlysis at ½ degree resolution for January 1948 to current.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GHCN_CAMS Gridded 500mb Geopotential Heights,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global monthly mean 500mb geopotential heights reanalysis at 2.5 degree resolution for January 1948 to November 2016.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used: SON 1972 through DJF 2016 ( 43 years 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1972-2015 SON Eurasian Snow Cover Anomaly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825" y="1017725"/>
            <a:ext cx="5163099" cy="40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2737750" y="3229100"/>
            <a:ext cx="1654500" cy="303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Shape 106"/>
          <p:cNvCxnSpPr/>
          <p:nvPr/>
        </p:nvCxnSpPr>
        <p:spPr>
          <a:xfrm flipH="1" rot="10800000">
            <a:off x="4470950" y="2267125"/>
            <a:ext cx="2286000" cy="11871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Shape 107"/>
          <p:cNvSpPr txBox="1"/>
          <p:nvPr/>
        </p:nvSpPr>
        <p:spPr>
          <a:xfrm>
            <a:off x="154100" y="1085850"/>
            <a:ext cx="3574200" cy="3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2058650" y="2988675"/>
            <a:ext cx="4698300" cy="204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65200" y="0"/>
            <a:ext cx="887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SON Eurasian snow cover v. DJF temperature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88425" y="682000"/>
            <a:ext cx="8693400" cy="3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-Low correlations on a point for</a:t>
            </a:r>
            <a:endParaRPr i="1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point basis.</a:t>
            </a:r>
            <a:endParaRPr i="1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850" y="976175"/>
            <a:ext cx="5770150" cy="41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76825" y="2046025"/>
            <a:ext cx="31971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-AO / -NAO signals: </a:t>
            </a:r>
            <a:r>
              <a:rPr lang="en" sz="1800">
                <a:solidFill>
                  <a:schemeClr val="dk2"/>
                </a:solidFill>
              </a:rPr>
              <a:t>cold eastern US, warm SE Greenland 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PNA signals:</a:t>
            </a:r>
            <a:r>
              <a:rPr lang="en" sz="1800">
                <a:solidFill>
                  <a:schemeClr val="dk2"/>
                </a:solidFill>
              </a:rPr>
              <a:t> warm west US, cool eastern US.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??? signals:</a:t>
            </a:r>
            <a:r>
              <a:rPr lang="en" sz="1800">
                <a:solidFill>
                  <a:schemeClr val="dk2"/>
                </a:solidFill>
              </a:rPr>
              <a:t> cold Texas, warm Caribbean.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