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1BBDE6-A707-4340-A865-55664DB5676E}">
  <a:tblStyle styleId="{DA1BBDE6-A707-4340-A865-55664DB5676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To construct a continuous dataset, needed 3 different regressions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Topographic effects of easterly winds masked by the more frequent fronts coming from </a:t>
            </a:r>
            <a:r>
              <a:rPr lang="en"/>
              <a:t>the</a:t>
            </a:r>
            <a:r>
              <a:rPr lang="en"/>
              <a:t> west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Appropriate regression model would bring down high bias. QQ plot shows the distribution of windspeeds.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CFE2F3"/>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faculty.ucr.edu/~rjallen/Publications_files/AllenDeIntJClimatol01.pdf" TargetMode="External"/><Relationship Id="rId4" Type="http://schemas.openxmlformats.org/officeDocument/2006/relationships/hyperlink" Target="http://journals.ametsoc.org/doi/pdf/10.1175/1520-0450%281983%29022%3C1587%3AEMDMAM%3E2.0.CO%3B2" TargetMode="External"/><Relationship Id="rId5" Type="http://schemas.openxmlformats.org/officeDocument/2006/relationships/hyperlink" Target="http://journals.ametsoc.org/doi/pdf/10.1175/JAMC-D-11-0117.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1368450"/>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The Reconstruction of SDHN4 Wind Data Using A Multiple Linear Regression</a:t>
            </a:r>
            <a:endParaRPr/>
          </a:p>
        </p:txBody>
      </p:sp>
      <p:sp>
        <p:nvSpPr>
          <p:cNvPr id="55" name="Shape 55"/>
          <p:cNvSpPr txBox="1"/>
          <p:nvPr>
            <p:ph idx="1" type="subTitle"/>
          </p:nvPr>
        </p:nvSpPr>
        <p:spPr>
          <a:xfrm>
            <a:off x="311700" y="4170950"/>
            <a:ext cx="8520600" cy="792600"/>
          </a:xfrm>
          <a:prstGeom prst="rect">
            <a:avLst/>
          </a:prstGeom>
          <a:gradFill>
            <a:gsLst>
              <a:gs pos="0">
                <a:srgbClr val="D4E5F5"/>
              </a:gs>
              <a:gs pos="100000">
                <a:srgbClr val="70A4D5"/>
              </a:gs>
            </a:gsLst>
            <a:path path="circle">
              <a:fillToRect b="50%" l="50%" r="50%" t="50%"/>
            </a:path>
            <a:tileRect/>
          </a:gradFill>
        </p:spPr>
        <p:txBody>
          <a:bodyPr anchorCtr="0" anchor="t" bIns="91425" lIns="91425" spcFirstLastPara="1" rIns="91425" wrap="square" tIns="91425">
            <a:noAutofit/>
          </a:bodyPr>
          <a:lstStyle/>
          <a:p>
            <a:pPr indent="0" lvl="0" marL="0">
              <a:spcBef>
                <a:spcPts val="0"/>
              </a:spcBef>
              <a:spcAft>
                <a:spcPts val="0"/>
              </a:spcAft>
              <a:buNone/>
            </a:pPr>
            <a:r>
              <a:rPr lang="en"/>
              <a:t>Joshua Coupe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Three different regression models based on availability of data:</a:t>
            </a:r>
            <a:endParaRPr/>
          </a:p>
        </p:txBody>
      </p:sp>
      <p:sp>
        <p:nvSpPr>
          <p:cNvPr id="121" name="Shape 121"/>
          <p:cNvSpPr txBox="1"/>
          <p:nvPr>
            <p:ph idx="1" type="body"/>
          </p:nvPr>
        </p:nvSpPr>
        <p:spPr>
          <a:xfrm>
            <a:off x="311700" y="1347350"/>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1. All available data:</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Regression for u = 0.3198*WRF_sdnh4 + 0.1029*buoy_40025 + -0.0492*WRF_44025 + 0.0322*WRF_44065 + 0.5034*buoy_44065     r2 = 0.8594</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Regression for v = 0.3003*WRF_sdhn4 + -0.0771*buoy_44025 + -0.0412*WRF_44025 + 0.0757*WRF_44065 + 0.4902*buoy_44065     r2 = 0.7731</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2. Only model data available:</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U regression = 0.3775*WRF_44025 + 0.0064*WRF_44065 + 0.5537*WRF_sdhn4     r2 = 0.7403</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V regression = 0.2334*WRF_44025 + 0.0249*WRF_44065 + 0.5698*WRF_sdhn4    r2 = 0.6718</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3. Only observations available:</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U regression = 0.1746*buoy_44025 + 0.5646*buoy_44065                                           r2 = 0.742</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V regression = -0.0631*buoy_44025 + 0.6508*buoy_44065                                         r2 = 0.6377</a:t>
            </a:r>
            <a:endParaRPr sz="1400">
              <a:solidFill>
                <a:schemeClr val="dk1"/>
              </a:solidFill>
              <a:latin typeface="Times New Roman"/>
              <a:ea typeface="Times New Roman"/>
              <a:cs typeface="Times New Roman"/>
              <a:sym typeface="Times New Roman"/>
            </a:endParaRPr>
          </a:p>
          <a:p>
            <a:pPr indent="0" lvl="0" marL="0">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Results</a:t>
            </a:r>
            <a:endParaRPr/>
          </a:p>
        </p:txBody>
      </p:sp>
      <p:sp>
        <p:nvSpPr>
          <p:cNvPr id="127" name="Shape 127"/>
          <p:cNvSpPr txBox="1"/>
          <p:nvPr>
            <p:ph idx="1" type="body"/>
          </p:nvPr>
        </p:nvSpPr>
        <p:spPr>
          <a:xfrm>
            <a:off x="159900" y="1152475"/>
            <a:ext cx="86724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400">
                <a:solidFill>
                  <a:schemeClr val="dk1"/>
                </a:solidFill>
                <a:latin typeface="Times New Roman"/>
                <a:ea typeface="Times New Roman"/>
                <a:cs typeface="Times New Roman"/>
                <a:sym typeface="Times New Roman"/>
              </a:rPr>
              <a:t>Figure 4. U and V velocity winds</a:t>
            </a:r>
            <a:br>
              <a:rPr lang="en" sz="1400">
                <a:solidFill>
                  <a:schemeClr val="dk1"/>
                </a:solidFill>
                <a:latin typeface="Times New Roman"/>
                <a:ea typeface="Times New Roman"/>
                <a:cs typeface="Times New Roman"/>
                <a:sym typeface="Times New Roman"/>
              </a:rPr>
            </a:br>
            <a:r>
              <a:rPr lang="en" sz="1400">
                <a:solidFill>
                  <a:schemeClr val="dk1"/>
                </a:solidFill>
                <a:latin typeface="Times New Roman"/>
                <a:ea typeface="Times New Roman"/>
                <a:cs typeface="Times New Roman"/>
                <a:sym typeface="Times New Roman"/>
              </a:rPr>
              <a:t> from 09/14/2012 at 16 UTC </a:t>
            </a:r>
            <a:br>
              <a:rPr lang="en" sz="1400">
                <a:solidFill>
                  <a:schemeClr val="dk1"/>
                </a:solidFill>
                <a:latin typeface="Times New Roman"/>
                <a:ea typeface="Times New Roman"/>
                <a:cs typeface="Times New Roman"/>
                <a:sym typeface="Times New Roman"/>
              </a:rPr>
            </a:br>
            <a:r>
              <a:rPr lang="en" sz="1400">
                <a:solidFill>
                  <a:schemeClr val="dk1"/>
                </a:solidFill>
                <a:latin typeface="Times New Roman"/>
                <a:ea typeface="Times New Roman"/>
                <a:cs typeface="Times New Roman"/>
                <a:sym typeface="Times New Roman"/>
              </a:rPr>
              <a:t>through 09/23/2012 at 00 UTC.</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In general, the regression is bounded</a:t>
            </a:r>
            <a:br>
              <a:rPr lang="en" sz="1400">
                <a:solidFill>
                  <a:schemeClr val="dk1"/>
                </a:solidFill>
                <a:latin typeface="Times New Roman"/>
                <a:ea typeface="Times New Roman"/>
                <a:cs typeface="Times New Roman"/>
                <a:sym typeface="Times New Roman"/>
              </a:rPr>
            </a:br>
            <a:r>
              <a:rPr lang="en" sz="1400">
                <a:solidFill>
                  <a:schemeClr val="dk1"/>
                </a:solidFill>
                <a:latin typeface="Times New Roman"/>
                <a:ea typeface="Times New Roman"/>
                <a:cs typeface="Times New Roman"/>
                <a:sym typeface="Times New Roman"/>
              </a:rPr>
              <a:t>between all data, smoothing out </a:t>
            </a:r>
            <a:br>
              <a:rPr lang="en" sz="1400">
                <a:solidFill>
                  <a:schemeClr val="dk1"/>
                </a:solidFill>
                <a:latin typeface="Times New Roman"/>
                <a:ea typeface="Times New Roman"/>
                <a:cs typeface="Times New Roman"/>
                <a:sym typeface="Times New Roman"/>
              </a:rPr>
            </a:br>
            <a:r>
              <a:rPr lang="en" sz="1400">
                <a:solidFill>
                  <a:schemeClr val="dk1"/>
                </a:solidFill>
                <a:latin typeface="Times New Roman"/>
                <a:ea typeface="Times New Roman"/>
                <a:cs typeface="Times New Roman"/>
                <a:sym typeface="Times New Roman"/>
              </a:rPr>
              <a:t>drastic increases.</a:t>
            </a:r>
            <a:endParaRPr sz="1400">
              <a:solidFill>
                <a:schemeClr val="dk1"/>
              </a:solidFill>
              <a:latin typeface="Times New Roman"/>
              <a:ea typeface="Times New Roman"/>
              <a:cs typeface="Times New Roman"/>
              <a:sym typeface="Times New Roman"/>
            </a:endParaRPr>
          </a:p>
          <a:p>
            <a:pPr indent="0" lvl="0" marL="0">
              <a:spcBef>
                <a:spcPts val="0"/>
              </a:spcBef>
              <a:spcAft>
                <a:spcPts val="1600"/>
              </a:spcAft>
              <a:buNone/>
            </a:pPr>
            <a:r>
              <a:t/>
            </a:r>
            <a:endParaRPr/>
          </a:p>
        </p:txBody>
      </p:sp>
      <p:pic>
        <p:nvPicPr>
          <p:cNvPr id="128" name="Shape 128"/>
          <p:cNvPicPr preferRelativeResize="0"/>
          <p:nvPr/>
        </p:nvPicPr>
        <p:blipFill>
          <a:blip r:embed="rId3">
            <a:alphaModFix/>
          </a:blip>
          <a:stretch>
            <a:fillRect/>
          </a:stretch>
        </p:blipFill>
        <p:spPr>
          <a:xfrm>
            <a:off x="2953905" y="0"/>
            <a:ext cx="6190091"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Results</a:t>
            </a:r>
            <a:endParaRPr/>
          </a:p>
        </p:txBody>
      </p:sp>
      <p:sp>
        <p:nvSpPr>
          <p:cNvPr id="134" name="Shape 1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Figure 5. U and V velocity </a:t>
            </a:r>
            <a:br>
              <a:rPr lang="en" sz="1400">
                <a:solidFill>
                  <a:schemeClr val="dk1"/>
                </a:solidFill>
                <a:latin typeface="Times New Roman"/>
                <a:ea typeface="Times New Roman"/>
                <a:cs typeface="Times New Roman"/>
                <a:sym typeface="Times New Roman"/>
              </a:rPr>
            </a:br>
            <a:r>
              <a:rPr lang="en" sz="1400">
                <a:solidFill>
                  <a:schemeClr val="dk1"/>
                </a:solidFill>
                <a:latin typeface="Times New Roman"/>
                <a:ea typeface="Times New Roman"/>
                <a:cs typeface="Times New Roman"/>
                <a:sym typeface="Times New Roman"/>
              </a:rPr>
              <a:t>winds from 10/28/2012 at </a:t>
            </a:r>
            <a:br>
              <a:rPr lang="en" sz="1400">
                <a:solidFill>
                  <a:schemeClr val="dk1"/>
                </a:solidFill>
                <a:latin typeface="Times New Roman"/>
                <a:ea typeface="Times New Roman"/>
                <a:cs typeface="Times New Roman"/>
                <a:sym typeface="Times New Roman"/>
              </a:rPr>
            </a:br>
            <a:r>
              <a:rPr lang="en" sz="1400">
                <a:solidFill>
                  <a:schemeClr val="dk1"/>
                </a:solidFill>
                <a:latin typeface="Times New Roman"/>
                <a:ea typeface="Times New Roman"/>
                <a:cs typeface="Times New Roman"/>
                <a:sym typeface="Times New Roman"/>
              </a:rPr>
              <a:t>10 UTC through 11/05/2012</a:t>
            </a:r>
            <a:br>
              <a:rPr lang="en" sz="1400">
                <a:solidFill>
                  <a:schemeClr val="dk1"/>
                </a:solidFill>
                <a:latin typeface="Times New Roman"/>
                <a:ea typeface="Times New Roman"/>
                <a:cs typeface="Times New Roman"/>
                <a:sym typeface="Times New Roman"/>
              </a:rPr>
            </a:br>
            <a:r>
              <a:rPr lang="en" sz="1400">
                <a:solidFill>
                  <a:schemeClr val="dk1"/>
                </a:solidFill>
                <a:latin typeface="Times New Roman"/>
                <a:ea typeface="Times New Roman"/>
                <a:cs typeface="Times New Roman"/>
                <a:sym typeface="Times New Roman"/>
              </a:rPr>
              <a:t> at 18 UTC.</a:t>
            </a:r>
            <a:endParaRPr sz="1400">
              <a:solidFill>
                <a:schemeClr val="dk1"/>
              </a:solidFill>
              <a:latin typeface="Times New Roman"/>
              <a:ea typeface="Times New Roman"/>
              <a:cs typeface="Times New Roman"/>
              <a:sym typeface="Times New Roman"/>
            </a:endParaRPr>
          </a:p>
          <a:p>
            <a:pPr indent="0" lvl="0" marL="0">
              <a:spcBef>
                <a:spcPts val="0"/>
              </a:spcBef>
              <a:spcAft>
                <a:spcPts val="1600"/>
              </a:spcAft>
              <a:buNone/>
            </a:pPr>
            <a:r>
              <a:t/>
            </a:r>
            <a:endParaRPr sz="1400"/>
          </a:p>
        </p:txBody>
      </p:sp>
      <p:pic>
        <p:nvPicPr>
          <p:cNvPr id="135" name="Shape 135"/>
          <p:cNvPicPr preferRelativeResize="0"/>
          <p:nvPr/>
        </p:nvPicPr>
        <p:blipFill>
          <a:blip r:embed="rId3">
            <a:alphaModFix/>
          </a:blip>
          <a:stretch>
            <a:fillRect/>
          </a:stretch>
        </p:blipFill>
        <p:spPr>
          <a:xfrm>
            <a:off x="2601099" y="-53000"/>
            <a:ext cx="6542903"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234350" y="77000"/>
            <a:ext cx="87945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600"/>
              <a:t>Performance of regression model (compared with WRF)</a:t>
            </a:r>
            <a:endParaRPr sz="2600"/>
          </a:p>
        </p:txBody>
      </p:sp>
      <p:sp>
        <p:nvSpPr>
          <p:cNvPr id="141" name="Shape 141"/>
          <p:cNvSpPr txBox="1"/>
          <p:nvPr>
            <p:ph idx="1" type="body"/>
          </p:nvPr>
        </p:nvSpPr>
        <p:spPr>
          <a:xfrm>
            <a:off x="311700" y="649700"/>
            <a:ext cx="8520600" cy="3416400"/>
          </a:xfrm>
          <a:prstGeom prst="rect">
            <a:avLst/>
          </a:prstGeom>
        </p:spPr>
        <p:txBody>
          <a:bodyPr anchorCtr="0" anchor="t" bIns="91425" lIns="91425" spcFirstLastPara="1" rIns="91425" wrap="square" tIns="91425">
            <a:noAutofit/>
          </a:bodyPr>
          <a:lstStyle/>
          <a:p>
            <a:pPr indent="-330200" lvl="0" marL="45720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Reduction of U,V CRMSE from (2.201, 2.096) →  (1.611, 1.770) with regression model.</a:t>
            </a:r>
            <a:endParaRPr sz="1600">
              <a:solidFill>
                <a:srgbClr val="000000"/>
              </a:solidFill>
              <a:latin typeface="Times New Roman"/>
              <a:ea typeface="Times New Roman"/>
              <a:cs typeface="Times New Roman"/>
              <a:sym typeface="Times New Roman"/>
            </a:endParaRPr>
          </a:p>
          <a:p>
            <a:pPr indent="-342900" lvl="0" marL="45720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SDHN4 standard deviation was (3.819 m/s, 3.341 m/s) for the observations and (3.537 m/s, 3.009 m/s) for the regression model- a deviation of (</a:t>
            </a:r>
            <a:r>
              <a:rPr lang="en">
                <a:solidFill>
                  <a:srgbClr val="38761D"/>
                </a:solidFill>
                <a:latin typeface="Times New Roman"/>
                <a:ea typeface="Times New Roman"/>
                <a:cs typeface="Times New Roman"/>
                <a:sym typeface="Times New Roman"/>
              </a:rPr>
              <a:t>7.3%, 9.9%</a:t>
            </a:r>
            <a:r>
              <a:rPr lang="en">
                <a:solidFill>
                  <a:srgbClr val="000000"/>
                </a:solidFill>
                <a:latin typeface="Times New Roman"/>
                <a:ea typeface="Times New Roman"/>
                <a:cs typeface="Times New Roman"/>
                <a:sym typeface="Times New Roman"/>
              </a:rPr>
              <a:t>), indicating a remarkable improvement for the U winds, at the expense of the V winds.</a:t>
            </a:r>
            <a:endParaRPr>
              <a:solidFill>
                <a:srgbClr val="000000"/>
              </a:solidFill>
              <a:latin typeface="Times New Roman"/>
              <a:ea typeface="Times New Roman"/>
              <a:cs typeface="Times New Roman"/>
              <a:sym typeface="Times New Roman"/>
            </a:endParaRPr>
          </a:p>
          <a:p>
            <a:pPr indent="0" lvl="0" marL="0" rtl="0">
              <a:lnSpc>
                <a:spcPct val="100000"/>
              </a:lnSpc>
              <a:spcBef>
                <a:spcPts val="16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a:spcBef>
                <a:spcPts val="0"/>
              </a:spcBef>
              <a:spcAft>
                <a:spcPts val="1600"/>
              </a:spcAft>
              <a:buNone/>
            </a:pPr>
            <a:r>
              <a:t/>
            </a:r>
            <a:endParaRPr/>
          </a:p>
        </p:txBody>
      </p:sp>
      <p:pic>
        <p:nvPicPr>
          <p:cNvPr id="142" name="Shape 142"/>
          <p:cNvPicPr preferRelativeResize="0"/>
          <p:nvPr/>
        </p:nvPicPr>
        <p:blipFill>
          <a:blip r:embed="rId3">
            <a:alphaModFix/>
          </a:blip>
          <a:stretch>
            <a:fillRect/>
          </a:stretch>
        </p:blipFill>
        <p:spPr>
          <a:xfrm>
            <a:off x="2399725" y="2067150"/>
            <a:ext cx="4700775" cy="30763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Comparison with untrained data</a:t>
            </a:r>
            <a:endParaRPr/>
          </a:p>
        </p:txBody>
      </p:sp>
      <p:sp>
        <p:nvSpPr>
          <p:cNvPr id="148" name="Shape 148"/>
          <p:cNvSpPr txBox="1"/>
          <p:nvPr>
            <p:ph idx="1" type="body"/>
          </p:nvPr>
        </p:nvSpPr>
        <p:spPr>
          <a:xfrm>
            <a:off x="198900" y="572700"/>
            <a:ext cx="8945100" cy="3482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solidFill>
                  <a:srgbClr val="000000"/>
                </a:solidFill>
              </a:rPr>
              <a:t>To demonstrate the</a:t>
            </a:r>
            <a:r>
              <a:rPr lang="en">
                <a:solidFill>
                  <a:srgbClr val="000000"/>
                </a:solidFill>
              </a:rPr>
              <a:t> accuracy of the regression model, data not used to train the regression is tested. The data ranges from January 1st, 2017 at 00UTC through January 25th at 18 UTC.</a:t>
            </a:r>
            <a:endParaRPr>
              <a:solidFill>
                <a:srgbClr val="000000"/>
              </a:solidFill>
            </a:endParaRPr>
          </a:p>
        </p:txBody>
      </p:sp>
      <p:pic>
        <p:nvPicPr>
          <p:cNvPr id="149" name="Shape 149"/>
          <p:cNvPicPr preferRelativeResize="0"/>
          <p:nvPr/>
        </p:nvPicPr>
        <p:blipFill>
          <a:blip r:embed="rId3">
            <a:alphaModFix/>
          </a:blip>
          <a:stretch>
            <a:fillRect/>
          </a:stretch>
        </p:blipFill>
        <p:spPr>
          <a:xfrm>
            <a:off x="4063775" y="1270700"/>
            <a:ext cx="4926425" cy="3936850"/>
          </a:xfrm>
          <a:prstGeom prst="rect">
            <a:avLst/>
          </a:prstGeom>
          <a:noFill/>
          <a:ln>
            <a:noFill/>
          </a:ln>
        </p:spPr>
      </p:pic>
      <p:sp>
        <p:nvSpPr>
          <p:cNvPr id="150" name="Shape 150"/>
          <p:cNvSpPr txBox="1"/>
          <p:nvPr/>
        </p:nvSpPr>
        <p:spPr>
          <a:xfrm>
            <a:off x="143400" y="1586600"/>
            <a:ext cx="3865200" cy="3482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SD = standard deviation</a:t>
            </a:r>
            <a:endParaRPr/>
          </a:p>
          <a:p>
            <a:pPr indent="0" lvl="0" marL="0">
              <a:spcBef>
                <a:spcPts val="0"/>
              </a:spcBef>
              <a:spcAft>
                <a:spcPts val="0"/>
              </a:spcAft>
              <a:buNone/>
            </a:pPr>
            <a:r>
              <a:t/>
            </a:r>
            <a:endParaRPr/>
          </a:p>
          <a:p>
            <a:pPr indent="0" lvl="0" marL="0">
              <a:spcBef>
                <a:spcPts val="0"/>
              </a:spcBef>
              <a:spcAft>
                <a:spcPts val="0"/>
              </a:spcAft>
              <a:buNone/>
            </a:pPr>
            <a:r>
              <a:rPr lang="en"/>
              <a:t>SDHN4 SD(u,v) = 4.51, 3.20 m/s</a:t>
            </a:r>
            <a:endParaRPr/>
          </a:p>
          <a:p>
            <a:pPr indent="0" lvl="0" marL="0">
              <a:spcBef>
                <a:spcPts val="0"/>
              </a:spcBef>
              <a:spcAft>
                <a:spcPts val="0"/>
              </a:spcAft>
              <a:buNone/>
            </a:pPr>
            <a:r>
              <a:rPr lang="en"/>
              <a:t>WRF SD(u,v) = 3.39, 2.84 m/s</a:t>
            </a:r>
            <a:endParaRPr/>
          </a:p>
          <a:p>
            <a:pPr indent="0" lvl="0" marL="0">
              <a:spcBef>
                <a:spcPts val="0"/>
              </a:spcBef>
              <a:spcAft>
                <a:spcPts val="0"/>
              </a:spcAft>
              <a:buNone/>
            </a:pPr>
            <a:r>
              <a:rPr lang="en"/>
              <a:t>Regression(u,v) = 4.57, 3.09 m/s</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en">
                <a:solidFill>
                  <a:schemeClr val="dk1"/>
                </a:solidFill>
              </a:rPr>
              <a:t>% difference between SD WRF and observations =</a:t>
            </a:r>
            <a:r>
              <a:rPr lang="en">
                <a:solidFill>
                  <a:srgbClr val="FF0000"/>
                </a:solidFill>
              </a:rPr>
              <a:t> 33%, 12.7%</a:t>
            </a:r>
            <a:endParaRPr>
              <a:solidFill>
                <a:srgbClr val="FF0000"/>
              </a:solidFill>
            </a:endParaRPr>
          </a:p>
          <a:p>
            <a:pPr indent="0" lvl="0" marL="0">
              <a:spcBef>
                <a:spcPts val="0"/>
              </a:spcBef>
              <a:spcAft>
                <a:spcPts val="0"/>
              </a:spcAft>
              <a:buNone/>
            </a:pPr>
            <a:r>
              <a:rPr lang="en"/>
              <a:t>% difference between SD of regression and observations = </a:t>
            </a:r>
            <a:r>
              <a:rPr lang="en">
                <a:solidFill>
                  <a:srgbClr val="38761D"/>
                </a:solidFill>
              </a:rPr>
              <a:t>1.3</a:t>
            </a:r>
            <a:r>
              <a:rPr lang="en">
                <a:solidFill>
                  <a:srgbClr val="38761D"/>
                </a:solidFill>
              </a:rPr>
              <a:t>%, 3.6%</a:t>
            </a:r>
            <a:endParaRPr>
              <a:solidFill>
                <a:srgbClr val="38761D"/>
              </a:solidFill>
            </a:endParaRPr>
          </a:p>
          <a:p>
            <a:pPr indent="0" lvl="0" marL="0">
              <a:spcBef>
                <a:spcPts val="0"/>
              </a:spcBef>
              <a:spcAft>
                <a:spcPts val="0"/>
              </a:spcAft>
              <a:buNone/>
            </a:pPr>
            <a:r>
              <a:t/>
            </a:r>
            <a:endParaRPr>
              <a:solidFill>
                <a:srgbClr val="FF0000"/>
              </a:solidFill>
            </a:endParaRPr>
          </a:p>
          <a:p>
            <a:pPr indent="0" lvl="0" marL="0">
              <a:spcBef>
                <a:spcPts val="0"/>
              </a:spcBef>
              <a:spcAft>
                <a:spcPts val="0"/>
              </a:spcAft>
              <a:buClr>
                <a:schemeClr val="dk1"/>
              </a:buClr>
              <a:buSzPts val="1100"/>
              <a:buFont typeface="Arial"/>
              <a:buNone/>
            </a:pPr>
            <a:r>
              <a:t/>
            </a:r>
            <a:endParaRPr>
              <a:solidFill>
                <a:srgbClr val="FF0000"/>
              </a:solidFill>
            </a:endParaRPr>
          </a:p>
          <a:p>
            <a:pPr indent="0" lvl="0" marL="0">
              <a:spcBef>
                <a:spcPts val="0"/>
              </a:spcBef>
              <a:spcAft>
                <a:spcPts val="0"/>
              </a:spcAft>
              <a:buNone/>
            </a:pPr>
            <a:r>
              <a:t/>
            </a:r>
            <a:endParaRPr/>
          </a:p>
        </p:txBody>
      </p:sp>
      <p:pic>
        <p:nvPicPr>
          <p:cNvPr id="151" name="Shape 151"/>
          <p:cNvPicPr preferRelativeResize="0"/>
          <p:nvPr/>
        </p:nvPicPr>
        <p:blipFill rotWithShape="1">
          <a:blip r:embed="rId4">
            <a:alphaModFix/>
          </a:blip>
          <a:srcRect b="9321" l="0" r="3034" t="6475"/>
          <a:stretch/>
        </p:blipFill>
        <p:spPr>
          <a:xfrm>
            <a:off x="2299675" y="3892350"/>
            <a:ext cx="1764100" cy="1251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Comparison with untrained data</a:t>
            </a:r>
            <a:endParaRPr/>
          </a:p>
        </p:txBody>
      </p:sp>
      <p:sp>
        <p:nvSpPr>
          <p:cNvPr id="157" name="Shape 157"/>
          <p:cNvSpPr txBox="1"/>
          <p:nvPr>
            <p:ph idx="1" type="body"/>
          </p:nvPr>
        </p:nvSpPr>
        <p:spPr>
          <a:xfrm>
            <a:off x="198900" y="572700"/>
            <a:ext cx="8945100" cy="34824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solidFill>
                  <a:srgbClr val="000000"/>
                </a:solidFill>
              </a:rPr>
              <a:t>To demonstrate the accuracy of the regression model, data not used to train the regression is tested. The data ranges from January 1st, 2017 at 00UTC through January 25th at 18 UTC.</a:t>
            </a:r>
            <a:endParaRPr>
              <a:solidFill>
                <a:srgbClr val="000000"/>
              </a:solidFill>
            </a:endParaRPr>
          </a:p>
        </p:txBody>
      </p:sp>
      <p:pic>
        <p:nvPicPr>
          <p:cNvPr id="158" name="Shape 158"/>
          <p:cNvPicPr preferRelativeResize="0"/>
          <p:nvPr/>
        </p:nvPicPr>
        <p:blipFill>
          <a:blip r:embed="rId3">
            <a:alphaModFix/>
          </a:blip>
          <a:stretch>
            <a:fillRect/>
          </a:stretch>
        </p:blipFill>
        <p:spPr>
          <a:xfrm>
            <a:off x="4063775" y="1270700"/>
            <a:ext cx="4926425" cy="3936850"/>
          </a:xfrm>
          <a:prstGeom prst="rect">
            <a:avLst/>
          </a:prstGeom>
          <a:noFill/>
          <a:ln>
            <a:noFill/>
          </a:ln>
        </p:spPr>
      </p:pic>
      <p:sp>
        <p:nvSpPr>
          <p:cNvPr id="159" name="Shape 159"/>
          <p:cNvSpPr txBox="1"/>
          <p:nvPr/>
        </p:nvSpPr>
        <p:spPr>
          <a:xfrm>
            <a:off x="143400" y="1587200"/>
            <a:ext cx="3865200" cy="3620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CRMSE = centered root mean square error</a:t>
            </a:r>
            <a:endParaRPr>
              <a:solidFill>
                <a:srgbClr val="FF0000"/>
              </a:solidFill>
            </a:endParaRPr>
          </a:p>
          <a:p>
            <a:pPr indent="0" lvl="0" marL="0" rtl="0">
              <a:spcBef>
                <a:spcPts val="0"/>
              </a:spcBef>
              <a:spcAft>
                <a:spcPts val="0"/>
              </a:spcAft>
              <a:buClr>
                <a:schemeClr val="dk1"/>
              </a:buClr>
              <a:buSzPts val="1100"/>
              <a:buFont typeface="Arial"/>
              <a:buNone/>
            </a:pPr>
            <a:r>
              <a:t/>
            </a:r>
            <a:endParaRPr>
              <a:solidFill>
                <a:srgbClr val="FF0000"/>
              </a:solidFill>
            </a:endParaRPr>
          </a:p>
          <a:p>
            <a:pPr indent="0" lvl="0" marL="0">
              <a:spcBef>
                <a:spcPts val="0"/>
              </a:spcBef>
              <a:spcAft>
                <a:spcPts val="0"/>
              </a:spcAft>
              <a:buNone/>
            </a:pPr>
            <a:r>
              <a:rPr lang="en">
                <a:solidFill>
                  <a:schemeClr val="dk1"/>
                </a:solidFill>
              </a:rPr>
              <a:t>CRMSE(U,V) between WRF and observations = </a:t>
            </a:r>
            <a:r>
              <a:rPr lang="en">
                <a:solidFill>
                  <a:srgbClr val="38761D"/>
                </a:solidFill>
              </a:rPr>
              <a:t>2.42, 2.02</a:t>
            </a:r>
            <a:r>
              <a:rPr lang="en">
                <a:solidFill>
                  <a:schemeClr val="dk1"/>
                </a:solidFill>
              </a:rPr>
              <a:t> m/s</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None/>
            </a:pPr>
            <a:r>
              <a:rPr lang="en"/>
              <a:t>CRMSE (U,V) between regression and observations = </a:t>
            </a:r>
            <a:r>
              <a:rPr lang="en">
                <a:solidFill>
                  <a:srgbClr val="38761D"/>
                </a:solidFill>
              </a:rPr>
              <a:t>1.53, 1.58 m/s</a:t>
            </a:r>
            <a:endParaRPr>
              <a:solidFill>
                <a:srgbClr val="38761D"/>
              </a:solidFill>
            </a:endParaRPr>
          </a:p>
          <a:p>
            <a:pPr indent="0" lvl="0" marL="0" rtl="0">
              <a:spcBef>
                <a:spcPts val="0"/>
              </a:spcBef>
              <a:spcAft>
                <a:spcPts val="0"/>
              </a:spcAft>
              <a:buClr>
                <a:schemeClr val="dk1"/>
              </a:buClr>
              <a:buSzPts val="1100"/>
              <a:buFont typeface="Arial"/>
              <a:buNone/>
            </a:pPr>
            <a:r>
              <a:t/>
            </a:r>
            <a:endParaRPr>
              <a:solidFill>
                <a:srgbClr val="38761D"/>
              </a:solidFill>
            </a:endParaRPr>
          </a:p>
          <a:p>
            <a:pPr indent="0" lvl="0" marL="0" rtl="0">
              <a:spcBef>
                <a:spcPts val="0"/>
              </a:spcBef>
              <a:spcAft>
                <a:spcPts val="0"/>
              </a:spcAft>
              <a:buNone/>
            </a:pPr>
            <a:r>
              <a:t/>
            </a:r>
            <a:endParaRPr/>
          </a:p>
        </p:txBody>
      </p:sp>
      <p:pic>
        <p:nvPicPr>
          <p:cNvPr id="160" name="Shape 160"/>
          <p:cNvPicPr preferRelativeResize="0"/>
          <p:nvPr/>
        </p:nvPicPr>
        <p:blipFill rotWithShape="1">
          <a:blip r:embed="rId4">
            <a:alphaModFix/>
          </a:blip>
          <a:srcRect b="9321" l="0" r="3034" t="6475"/>
          <a:stretch/>
        </p:blipFill>
        <p:spPr>
          <a:xfrm>
            <a:off x="2299675" y="3892350"/>
            <a:ext cx="1764100" cy="1251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99550" y="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Conclusion</a:t>
            </a:r>
            <a:endParaRPr/>
          </a:p>
        </p:txBody>
      </p:sp>
      <p:sp>
        <p:nvSpPr>
          <p:cNvPr id="166" name="Shape 166"/>
          <p:cNvSpPr txBox="1"/>
          <p:nvPr>
            <p:ph idx="1" type="body"/>
          </p:nvPr>
        </p:nvSpPr>
        <p:spPr>
          <a:xfrm>
            <a:off x="237450" y="572700"/>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400"/>
              <a:t>Given the regression model’s performance for the untrained 2017 data, can conclude this is a </a:t>
            </a:r>
            <a:r>
              <a:rPr lang="en" sz="1400"/>
              <a:t>sufficient</a:t>
            </a:r>
            <a:r>
              <a:rPr lang="en" sz="1400"/>
              <a:t> reconstruction.</a:t>
            </a:r>
            <a:endParaRPr sz="1400"/>
          </a:p>
        </p:txBody>
      </p:sp>
      <p:pic>
        <p:nvPicPr>
          <p:cNvPr id="167" name="Shape 167"/>
          <p:cNvPicPr preferRelativeResize="0"/>
          <p:nvPr/>
        </p:nvPicPr>
        <p:blipFill>
          <a:blip r:embed="rId3">
            <a:alphaModFix/>
          </a:blip>
          <a:stretch>
            <a:fillRect/>
          </a:stretch>
        </p:blipFill>
        <p:spPr>
          <a:xfrm>
            <a:off x="291150" y="1270325"/>
            <a:ext cx="3982909" cy="3193151"/>
          </a:xfrm>
          <a:prstGeom prst="rect">
            <a:avLst/>
          </a:prstGeom>
          <a:noFill/>
          <a:ln>
            <a:noFill/>
          </a:ln>
        </p:spPr>
      </p:pic>
      <p:pic>
        <p:nvPicPr>
          <p:cNvPr id="168" name="Shape 168"/>
          <p:cNvPicPr preferRelativeResize="0"/>
          <p:nvPr/>
        </p:nvPicPr>
        <p:blipFill>
          <a:blip r:embed="rId4">
            <a:alphaModFix/>
          </a:blip>
          <a:stretch>
            <a:fillRect/>
          </a:stretch>
        </p:blipFill>
        <p:spPr>
          <a:xfrm>
            <a:off x="4274038" y="1270325"/>
            <a:ext cx="4006961" cy="3193150"/>
          </a:xfrm>
          <a:prstGeom prst="rect">
            <a:avLst/>
          </a:prstGeom>
          <a:noFill/>
          <a:ln>
            <a:noFill/>
          </a:ln>
        </p:spPr>
      </p:pic>
      <p:pic>
        <p:nvPicPr>
          <p:cNvPr id="169" name="Shape 169"/>
          <p:cNvPicPr preferRelativeResize="0"/>
          <p:nvPr/>
        </p:nvPicPr>
        <p:blipFill>
          <a:blip r:embed="rId5">
            <a:alphaModFix/>
          </a:blip>
          <a:stretch>
            <a:fillRect/>
          </a:stretch>
        </p:blipFill>
        <p:spPr>
          <a:xfrm>
            <a:off x="7081650" y="950650"/>
            <a:ext cx="1676400" cy="571500"/>
          </a:xfrm>
          <a:prstGeom prst="rect">
            <a:avLst/>
          </a:prstGeom>
          <a:noFill/>
          <a:ln>
            <a:noFill/>
          </a:ln>
        </p:spPr>
      </p:pic>
      <p:sp>
        <p:nvSpPr>
          <p:cNvPr id="170" name="Shape 170"/>
          <p:cNvSpPr txBox="1"/>
          <p:nvPr/>
        </p:nvSpPr>
        <p:spPr>
          <a:xfrm>
            <a:off x="108975" y="4543875"/>
            <a:ext cx="8649000" cy="59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latin typeface="Times New Roman"/>
                <a:ea typeface="Times New Roman"/>
                <a:cs typeface="Times New Roman"/>
                <a:sym typeface="Times New Roman"/>
              </a:rPr>
              <a:t>Expansion of this work: correct for timing of fronts using pressure data at different buoys by understanding shortcomings of RU-WRF during frontal passages.</a:t>
            </a:r>
            <a:endParaRPr sz="12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248300"/>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a:t>
            </a:r>
            <a:endParaRPr/>
          </a:p>
        </p:txBody>
      </p:sp>
      <p:sp>
        <p:nvSpPr>
          <p:cNvPr id="176" name="Shape 176"/>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solidFill>
                  <a:schemeClr val="dk1"/>
                </a:solidFill>
                <a:latin typeface="Times New Roman"/>
                <a:ea typeface="Times New Roman"/>
                <a:cs typeface="Times New Roman"/>
                <a:sym typeface="Times New Roman"/>
              </a:rPr>
              <a:t>Allen, R. J., and A. T. De Gaetano, 2001: </a:t>
            </a:r>
            <a:r>
              <a:rPr lang="en" sz="1200" u="sng">
                <a:solidFill>
                  <a:srgbClr val="1155CC"/>
                </a:solidFill>
                <a:latin typeface="Times New Roman"/>
                <a:ea typeface="Times New Roman"/>
                <a:cs typeface="Times New Roman"/>
                <a:sym typeface="Times New Roman"/>
                <a:hlinkClick r:id="rId3"/>
              </a:rPr>
              <a:t>Estimating missing daily temperature extremes using an optimized regression approach.</a:t>
            </a:r>
            <a:r>
              <a:rPr lang="en" sz="1200">
                <a:solidFill>
                  <a:schemeClr val="dk1"/>
                </a:solidFill>
                <a:latin typeface="Times New Roman"/>
                <a:ea typeface="Times New Roman"/>
                <a:cs typeface="Times New Roman"/>
                <a:sym typeface="Times New Roman"/>
              </a:rPr>
              <a:t> Int. J. Climatol., 21, 1305–1319.</a:t>
            </a:r>
            <a:endParaRPr sz="12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200">
                <a:solidFill>
                  <a:srgbClr val="000000"/>
                </a:solidFill>
                <a:latin typeface="Times New Roman"/>
                <a:ea typeface="Times New Roman"/>
                <a:cs typeface="Times New Roman"/>
                <a:sym typeface="Times New Roman"/>
              </a:rPr>
              <a:t>Galarrneau, T. J., Davis, C. A., Shapiro, M. A., 2012. Intensification of Hurricane Sandy (2012) through Extratropical Warm Core Seclusion. Monthly Weather Review. Vol. 141, 4296-4321.</a:t>
            </a:r>
            <a:endParaRPr sz="1200">
              <a:solidFill>
                <a:srgbClr val="000000"/>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t/>
            </a:r>
            <a:endParaRPr sz="12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rPr lang="en" sz="1200">
                <a:solidFill>
                  <a:srgbClr val="000000"/>
                </a:solidFill>
                <a:latin typeface="Times New Roman"/>
                <a:ea typeface="Times New Roman"/>
                <a:cs typeface="Times New Roman"/>
                <a:sym typeface="Times New Roman"/>
              </a:rPr>
              <a:t>Glenn, S. and Dunk, R., 2013. An Advanced Atmospheric/Ocean Assessment Program Designed to Reduce the Risks Associated with Offshore Wind Energy Development Defined by the NJ Energy Master Plan and the NJ Offshore Wind Energy Economic Development Act.</a:t>
            </a:r>
            <a:endParaRPr sz="12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spcBef>
                <a:spcPts val="0"/>
              </a:spcBef>
              <a:spcAft>
                <a:spcPts val="0"/>
              </a:spcAft>
              <a:buNone/>
            </a:pPr>
            <a:r>
              <a:rPr lang="en" sz="1200">
                <a:solidFill>
                  <a:schemeClr val="dk1"/>
                </a:solidFill>
                <a:latin typeface="Times New Roman"/>
                <a:ea typeface="Times New Roman"/>
                <a:cs typeface="Times New Roman"/>
                <a:sym typeface="Times New Roman"/>
              </a:rPr>
              <a:t>Kemp, W. P. D., D. G. Burnell, D. O. Everson, and A. J. Thomson, 1983: </a:t>
            </a:r>
            <a:r>
              <a:rPr lang="en" sz="1200" u="sng">
                <a:solidFill>
                  <a:srgbClr val="1155CC"/>
                </a:solidFill>
                <a:latin typeface="Times New Roman"/>
                <a:ea typeface="Times New Roman"/>
                <a:cs typeface="Times New Roman"/>
                <a:sym typeface="Times New Roman"/>
                <a:hlinkClick r:id="rId4"/>
              </a:rPr>
              <a:t>Estimating missing daily maximum and minimum temperatures.</a:t>
            </a:r>
            <a:r>
              <a:rPr lang="en" sz="1200">
                <a:solidFill>
                  <a:schemeClr val="dk1"/>
                </a:solidFill>
                <a:latin typeface="Times New Roman"/>
                <a:ea typeface="Times New Roman"/>
                <a:cs typeface="Times New Roman"/>
                <a:sym typeface="Times New Roman"/>
              </a:rPr>
              <a:t> J. Climate Appl. Meteor., 22, 1587–1593.</a:t>
            </a:r>
            <a:endParaRPr sz="12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rPr lang="en" sz="1200">
                <a:solidFill>
                  <a:schemeClr val="dk1"/>
                </a:solidFill>
                <a:latin typeface="Times New Roman"/>
                <a:ea typeface="Times New Roman"/>
                <a:cs typeface="Times New Roman"/>
                <a:sym typeface="Times New Roman"/>
              </a:rPr>
              <a:t>Tardivo, G. and Berti, A. (2017). </a:t>
            </a:r>
            <a:r>
              <a:rPr lang="en" sz="1200" u="sng">
                <a:solidFill>
                  <a:srgbClr val="1155CC"/>
                </a:solidFill>
                <a:latin typeface="Times New Roman"/>
                <a:ea typeface="Times New Roman"/>
                <a:cs typeface="Times New Roman"/>
                <a:sym typeface="Times New Roman"/>
                <a:hlinkClick r:id="rId5"/>
              </a:rPr>
              <a:t>A Dynamic Method for Gap Filling in Daily Temperature Datasets. </a:t>
            </a:r>
            <a:r>
              <a:rPr lang="en" sz="1200">
                <a:solidFill>
                  <a:schemeClr val="dk1"/>
                </a:solidFill>
                <a:latin typeface="Times New Roman"/>
                <a:ea typeface="Times New Roman"/>
                <a:cs typeface="Times New Roman"/>
                <a:sym typeface="Times New Roman"/>
              </a:rPr>
              <a:t>Journal of Applied Meteorology and Climatology.</a:t>
            </a:r>
            <a:endParaRPr sz="1200">
              <a:solidFill>
                <a:schemeClr val="dk1"/>
              </a:solidFill>
              <a:latin typeface="Times New Roman"/>
              <a:ea typeface="Times New Roman"/>
              <a:cs typeface="Times New Roman"/>
              <a:sym typeface="Times New Roman"/>
            </a:endParaRPr>
          </a:p>
          <a:p>
            <a:pPr indent="0" lvl="0" marL="0" rtl="0">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Weiss, S.J., Pyle M. E., Janjic,. Z., Bright, D., Kain, J., DiMego, G., 2008: The Operational High Resolution Window WRF Model Runs at NCEP: Advantages of multiple model runs for severe convective weather forecasting. Preprints, </a:t>
            </a:r>
            <a:r>
              <a:rPr i="1" lang="en" sz="1200">
                <a:solidFill>
                  <a:schemeClr val="dk1"/>
                </a:solidFill>
                <a:latin typeface="Times New Roman"/>
                <a:ea typeface="Times New Roman"/>
                <a:cs typeface="Times New Roman"/>
                <a:sym typeface="Times New Roman"/>
              </a:rPr>
              <a:t>24th Conf. on Severe Local Storms,</a:t>
            </a:r>
            <a:r>
              <a:rPr lang="en" sz="1200">
                <a:solidFill>
                  <a:schemeClr val="dk1"/>
                </a:solidFill>
                <a:latin typeface="Times New Roman"/>
                <a:ea typeface="Times New Roman"/>
                <a:cs typeface="Times New Roman"/>
                <a:sym typeface="Times New Roman"/>
              </a:rPr>
              <a:t> Savannah, GA, Amer. Meteor. Soc., P10.8. </a:t>
            </a:r>
            <a:endParaRPr sz="1400">
              <a:solidFill>
                <a:srgbClr val="000000"/>
              </a:solidFill>
              <a:latin typeface="Times New Roman"/>
              <a:ea typeface="Times New Roman"/>
              <a:cs typeface="Times New Roman"/>
              <a:sym typeface="Times New Roman"/>
            </a:endParaRPr>
          </a:p>
          <a:p>
            <a:pPr indent="0" lvl="0" marL="0">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Background</a:t>
            </a:r>
            <a:endParaRPr>
              <a:latin typeface="Times New Roman"/>
              <a:ea typeface="Times New Roman"/>
              <a:cs typeface="Times New Roman"/>
              <a:sym typeface="Times New Roman"/>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a:solidFill>
                  <a:srgbClr val="000000"/>
                </a:solidFill>
                <a:latin typeface="Times New Roman"/>
                <a:ea typeface="Times New Roman"/>
                <a:cs typeface="Times New Roman"/>
                <a:sym typeface="Times New Roman"/>
              </a:rPr>
              <a:t>Hurricane Sandy underwent an extratropical transition on 10/29/12 as it approached NJ.</a:t>
            </a:r>
            <a:endParaRPr sz="1600">
              <a:solidFill>
                <a:srgbClr val="000000"/>
              </a:solidFill>
              <a:latin typeface="Times New Roman"/>
              <a:ea typeface="Times New Roman"/>
              <a:cs typeface="Times New Roman"/>
              <a:sym typeface="Times New Roman"/>
            </a:endParaRPr>
          </a:p>
          <a:p>
            <a:pPr indent="0" lvl="0" marL="0">
              <a:spcBef>
                <a:spcPts val="1600"/>
              </a:spcBef>
              <a:spcAft>
                <a:spcPts val="0"/>
              </a:spcAft>
              <a:buNone/>
            </a:pPr>
            <a:r>
              <a:rPr lang="en" sz="1600">
                <a:solidFill>
                  <a:srgbClr val="000000"/>
                </a:solidFill>
                <a:latin typeface="Times New Roman"/>
                <a:ea typeface="Times New Roman"/>
                <a:cs typeface="Times New Roman"/>
                <a:sym typeface="Times New Roman"/>
              </a:rPr>
              <a:t>→ expansion of windfield, no real weakening led to extremely impactful storm</a:t>
            </a:r>
            <a:endParaRPr sz="1600">
              <a:solidFill>
                <a:srgbClr val="000000"/>
              </a:solidFill>
              <a:latin typeface="Times New Roman"/>
              <a:ea typeface="Times New Roman"/>
              <a:cs typeface="Times New Roman"/>
              <a:sym typeface="Times New Roman"/>
            </a:endParaRPr>
          </a:p>
          <a:p>
            <a:pPr indent="0" lvl="0" marL="0">
              <a:spcBef>
                <a:spcPts val="1600"/>
              </a:spcBef>
              <a:spcAft>
                <a:spcPts val="0"/>
              </a:spcAft>
              <a:buNone/>
            </a:pPr>
            <a:r>
              <a:rPr lang="en" sz="1600">
                <a:solidFill>
                  <a:srgbClr val="000000"/>
                </a:solidFill>
                <a:latin typeface="Times New Roman"/>
                <a:ea typeface="Times New Roman"/>
                <a:cs typeface="Times New Roman"/>
                <a:sym typeface="Times New Roman"/>
              </a:rPr>
              <a:t>→ scientific instruments destroyed, as SDHN4 (Sandy Hook) met station stopped recording data on 10/29/12 shortly after 12Z.</a:t>
            </a:r>
            <a:endParaRPr sz="1600">
              <a:solidFill>
                <a:srgbClr val="000000"/>
              </a:solidFill>
              <a:latin typeface="Times New Roman"/>
              <a:ea typeface="Times New Roman"/>
              <a:cs typeface="Times New Roman"/>
              <a:sym typeface="Times New Roman"/>
            </a:endParaRPr>
          </a:p>
          <a:p>
            <a:pPr indent="0" lvl="0" marL="0" rtl="0">
              <a:spcBef>
                <a:spcPts val="1600"/>
              </a:spcBef>
              <a:spcAft>
                <a:spcPts val="0"/>
              </a:spcAft>
              <a:buNone/>
            </a:pPr>
            <a:r>
              <a:rPr lang="en" sz="1600">
                <a:solidFill>
                  <a:srgbClr val="000000"/>
                </a:solidFill>
                <a:latin typeface="Times New Roman"/>
                <a:ea typeface="Times New Roman"/>
                <a:cs typeface="Times New Roman"/>
                <a:sym typeface="Times New Roman"/>
              </a:rPr>
              <a:t>→ Windspeed data unavailable through April 2015.</a:t>
            </a:r>
            <a:endParaRPr sz="1600">
              <a:solidFill>
                <a:srgbClr val="000000"/>
              </a:solidFill>
              <a:latin typeface="Times New Roman"/>
              <a:ea typeface="Times New Roman"/>
              <a:cs typeface="Times New Roman"/>
              <a:sym typeface="Times New Roman"/>
            </a:endParaRPr>
          </a:p>
          <a:p>
            <a:pPr indent="0" lvl="0" marL="0" algn="ctr">
              <a:spcBef>
                <a:spcPts val="1600"/>
              </a:spcBef>
              <a:spcAft>
                <a:spcPts val="0"/>
              </a:spcAft>
              <a:buNone/>
            </a:pPr>
            <a:r>
              <a:rPr b="1" lang="en">
                <a:solidFill>
                  <a:srgbClr val="000000"/>
                </a:solidFill>
                <a:latin typeface="Times New Roman"/>
                <a:ea typeface="Times New Roman"/>
                <a:cs typeface="Times New Roman"/>
                <a:sym typeface="Times New Roman"/>
              </a:rPr>
              <a:t>The purpose of this analysis is to use all available data sources to make a best approximation of that missing data.</a:t>
            </a:r>
            <a:endParaRPr b="1">
              <a:solidFill>
                <a:srgbClr val="000000"/>
              </a:solidFill>
              <a:latin typeface="Times New Roman"/>
              <a:ea typeface="Times New Roman"/>
              <a:cs typeface="Times New Roman"/>
              <a:sym typeface="Times New Roman"/>
            </a:endParaRPr>
          </a:p>
          <a:p>
            <a:pPr indent="0" lvl="0" marL="0">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a:t>
            </a:r>
            <a:endParaRPr/>
          </a:p>
        </p:txBody>
      </p:sp>
      <p:sp>
        <p:nvSpPr>
          <p:cNvPr id="67" name="Shape 67"/>
          <p:cNvSpPr txBox="1"/>
          <p:nvPr>
            <p:ph idx="1" type="body"/>
          </p:nvPr>
        </p:nvSpPr>
        <p:spPr>
          <a:xfrm>
            <a:off x="148250" y="101772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Times New Roman"/>
                <a:ea typeface="Times New Roman"/>
                <a:cs typeface="Times New Roman"/>
                <a:sym typeface="Times New Roman"/>
              </a:rPr>
              <a:t>T</a:t>
            </a:r>
            <a:r>
              <a:rPr lang="en">
                <a:solidFill>
                  <a:srgbClr val="000000"/>
                </a:solidFill>
                <a:latin typeface="Times New Roman"/>
                <a:ea typeface="Times New Roman"/>
                <a:cs typeface="Times New Roman"/>
                <a:sym typeface="Times New Roman"/>
              </a:rPr>
              <a:t>o reconstruct SDHN4 winds, the following wind data is used:</a:t>
            </a:r>
            <a:endParaRPr>
              <a:solidFill>
                <a:srgbClr val="000000"/>
              </a:solidFill>
              <a:latin typeface="Times New Roman"/>
              <a:ea typeface="Times New Roman"/>
              <a:cs typeface="Times New Roman"/>
              <a:sym typeface="Times New Roman"/>
            </a:endParaRPr>
          </a:p>
          <a:p>
            <a:pPr indent="-330200" lvl="0" marL="457200" rtl="0">
              <a:spcBef>
                <a:spcPts val="160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Buoy 44065 observations</a:t>
            </a:r>
            <a:endParaRPr sz="1600">
              <a:solidFill>
                <a:srgbClr val="000000"/>
              </a:solidFill>
              <a:latin typeface="Times New Roman"/>
              <a:ea typeface="Times New Roman"/>
              <a:cs typeface="Times New Roman"/>
              <a:sym typeface="Times New Roman"/>
            </a:endParaRPr>
          </a:p>
          <a:p>
            <a:pPr indent="-330200" lvl="0" marL="457200"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Buoy 44025 observations</a:t>
            </a:r>
            <a:endParaRPr sz="1600">
              <a:solidFill>
                <a:srgbClr val="000000"/>
              </a:solidFill>
              <a:latin typeface="Times New Roman"/>
              <a:ea typeface="Times New Roman"/>
              <a:cs typeface="Times New Roman"/>
              <a:sym typeface="Times New Roman"/>
            </a:endParaRPr>
          </a:p>
          <a:p>
            <a:pPr indent="-330200" lvl="1" marL="914400"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Point data, hourly, mostly continuous with the exception of minor gaps for maintenance or minor storms taking out sensors briefly.</a:t>
            </a:r>
            <a:endParaRPr sz="1600">
              <a:solidFill>
                <a:srgbClr val="000000"/>
              </a:solidFill>
              <a:latin typeface="Times New Roman"/>
              <a:ea typeface="Times New Roman"/>
              <a:cs typeface="Times New Roman"/>
              <a:sym typeface="Times New Roman"/>
            </a:endParaRPr>
          </a:p>
          <a:p>
            <a:pPr indent="-330200" lvl="0" marL="457200"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RU-WRF 3km model data at SDHN4, 44065, and 44025</a:t>
            </a:r>
            <a:endParaRPr sz="1600">
              <a:solidFill>
                <a:srgbClr val="000000"/>
              </a:solidFill>
              <a:latin typeface="Times New Roman"/>
              <a:ea typeface="Times New Roman"/>
              <a:cs typeface="Times New Roman"/>
              <a:sym typeface="Times New Roman"/>
            </a:endParaRPr>
          </a:p>
          <a:p>
            <a:pPr indent="-330200" lvl="1" marL="914400"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Run operationally for offshore wind energy development</a:t>
            </a:r>
            <a:endParaRPr sz="1600">
              <a:solidFill>
                <a:srgbClr val="000000"/>
              </a:solidFill>
              <a:latin typeface="Times New Roman"/>
              <a:ea typeface="Times New Roman"/>
              <a:cs typeface="Times New Roman"/>
              <a:sym typeface="Times New Roman"/>
            </a:endParaRPr>
          </a:p>
          <a:p>
            <a:pPr indent="-330200" lvl="1" marL="914400"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Run nearly continuously from April 2012 through present</a:t>
            </a:r>
            <a:endParaRPr sz="1600">
              <a:solidFill>
                <a:srgbClr val="000000"/>
              </a:solidFill>
              <a:latin typeface="Times New Roman"/>
              <a:ea typeface="Times New Roman"/>
              <a:cs typeface="Times New Roman"/>
              <a:sym typeface="Times New Roman"/>
            </a:endParaRPr>
          </a:p>
          <a:p>
            <a:pPr indent="-330200" lvl="1" marL="914400"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Validated using criteria in Dvorak et al. (2012)</a:t>
            </a:r>
            <a:endParaRPr sz="1600">
              <a:solidFill>
                <a:srgbClr val="000000"/>
              </a:solidFill>
              <a:latin typeface="Times New Roman"/>
              <a:ea typeface="Times New Roman"/>
              <a:cs typeface="Times New Roman"/>
              <a:sym typeface="Times New Roman"/>
            </a:endParaRPr>
          </a:p>
          <a:p>
            <a:pPr indent="-330200" lvl="1" marL="914400" rtl="0">
              <a:spcBef>
                <a:spcPts val="0"/>
              </a:spcBef>
              <a:spcAft>
                <a:spcPts val="0"/>
              </a:spcAft>
              <a:buClr>
                <a:srgbClr val="000000"/>
              </a:buClr>
              <a:buSzPts val="1600"/>
              <a:buChar char="○"/>
            </a:pPr>
            <a:r>
              <a:rPr lang="en" sz="1600">
                <a:solidFill>
                  <a:srgbClr val="000000"/>
                </a:solidFill>
                <a:latin typeface="Times New Roman"/>
                <a:ea typeface="Times New Roman"/>
                <a:cs typeface="Times New Roman"/>
                <a:sym typeface="Times New Roman"/>
              </a:rPr>
              <a:t>3km spatial resolution, 1h temporal resolution 35N-42.5N, 70W-79W grid</a:t>
            </a:r>
            <a:r>
              <a:rPr lang="en" sz="1600">
                <a:solidFill>
                  <a:srgbClr val="000000"/>
                </a:solidFill>
              </a:rPr>
              <a:t>.</a:t>
            </a:r>
            <a:endParaRPr sz="1600">
              <a:solidFill>
                <a:srgbClr val="000000"/>
              </a:solidFill>
            </a:endParaRPr>
          </a:p>
          <a:p>
            <a:pPr indent="0" lvl="0" marL="0">
              <a:spcBef>
                <a:spcPts val="1600"/>
              </a:spcBef>
              <a:spcAft>
                <a:spcPts val="1600"/>
              </a:spcAft>
              <a:buNone/>
            </a:pPr>
            <a:r>
              <a:t/>
            </a:r>
            <a:endParaRPr/>
          </a:p>
        </p:txBody>
      </p:sp>
      <p:pic>
        <p:nvPicPr>
          <p:cNvPr id="68" name="Shape 68"/>
          <p:cNvPicPr preferRelativeResize="0"/>
          <p:nvPr/>
        </p:nvPicPr>
        <p:blipFill rotWithShape="1">
          <a:blip r:embed="rId3">
            <a:alphaModFix/>
          </a:blip>
          <a:srcRect b="42222" l="48650" r="23234" t="19453"/>
          <a:stretch/>
        </p:blipFill>
        <p:spPr>
          <a:xfrm>
            <a:off x="6972400" y="133250"/>
            <a:ext cx="2034025" cy="20794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RU-WRF Verification</a:t>
            </a:r>
            <a:endParaRPr/>
          </a:p>
        </p:txBody>
      </p:sp>
      <p:sp>
        <p:nvSpPr>
          <p:cNvPr id="74" name="Shape 74"/>
          <p:cNvSpPr txBox="1"/>
          <p:nvPr>
            <p:ph idx="1" type="body"/>
          </p:nvPr>
        </p:nvSpPr>
        <p:spPr>
          <a:xfrm>
            <a:off x="311700" y="1017725"/>
            <a:ext cx="8520600" cy="3551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Replication of verification in Glenn and Dunk, 2013 done here.</a:t>
            </a:r>
            <a:endParaRPr>
              <a:solidFill>
                <a:srgbClr val="000000"/>
              </a:solidFill>
              <a:latin typeface="Times New Roman"/>
              <a:ea typeface="Times New Roman"/>
              <a:cs typeface="Times New Roman"/>
              <a:sym typeface="Times New Roman"/>
            </a:endParaRPr>
          </a:p>
          <a:p>
            <a:pPr indent="-317500" lvl="1" marL="914400" rtl="0">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Adapted from the National Renewable Energy Laboratory (NREL) procedures.</a:t>
            </a:r>
            <a:endParaRPr>
              <a:solidFill>
                <a:srgbClr val="000000"/>
              </a:solidFill>
              <a:latin typeface="Times New Roman"/>
              <a:ea typeface="Times New Roman"/>
              <a:cs typeface="Times New Roman"/>
              <a:sym typeface="Times New Roman"/>
            </a:endParaRPr>
          </a:p>
          <a:p>
            <a:pPr indent="-317500" lvl="1" marL="914400" rtl="0">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Failure to meet one of the metrics means the model does not verify.</a:t>
            </a:r>
            <a:endParaRPr>
              <a:solidFill>
                <a:srgbClr val="000000"/>
              </a:solidFill>
              <a:latin typeface="Times New Roman"/>
              <a:ea typeface="Times New Roman"/>
              <a:cs typeface="Times New Roman"/>
              <a:sym typeface="Times New Roman"/>
            </a:endParaRPr>
          </a:p>
          <a:p>
            <a:pPr indent="0" lvl="0" marL="0" rtl="0">
              <a:spcBef>
                <a:spcPts val="1600"/>
              </a:spcBef>
              <a:spcAft>
                <a:spcPts val="0"/>
              </a:spcAft>
              <a:buNone/>
            </a:pPr>
            <a:r>
              <a:t/>
            </a:r>
            <a:endParaRPr>
              <a:latin typeface="Times New Roman"/>
              <a:ea typeface="Times New Roman"/>
              <a:cs typeface="Times New Roman"/>
              <a:sym typeface="Times New Roman"/>
            </a:endParaRPr>
          </a:p>
          <a:p>
            <a:pPr indent="-317500" lvl="0" marL="457200" rtl="0">
              <a:spcBef>
                <a:spcPts val="1600"/>
              </a:spcBef>
              <a:spcAft>
                <a:spcPts val="0"/>
              </a:spcAft>
              <a:buClr>
                <a:schemeClr val="dk1"/>
              </a:buClr>
              <a:buSzPts val="1400"/>
              <a:buFont typeface="Times New Roman"/>
              <a:buAutoNum type="arabicParenBoth"/>
            </a:pPr>
            <a:r>
              <a:rPr lang="en" sz="1400">
                <a:solidFill>
                  <a:schemeClr val="dk1"/>
                </a:solidFill>
                <a:latin typeface="Times New Roman"/>
                <a:ea typeface="Times New Roman"/>
                <a:cs typeface="Times New Roman"/>
                <a:sym typeface="Times New Roman"/>
              </a:rPr>
              <a:t>The standard deviation of the RU-WRF model winds must be similar to the standard deviation of the observed winds, therefore the percent-difference must be no greater than 10%.</a:t>
            </a:r>
            <a:endParaRPr sz="1400">
              <a:solidFill>
                <a:schemeClr val="dk1"/>
              </a:solidFill>
              <a:latin typeface="Times New Roman"/>
              <a:ea typeface="Times New Roman"/>
              <a:cs typeface="Times New Roman"/>
              <a:sym typeface="Times New Roman"/>
            </a:endParaRPr>
          </a:p>
          <a:p>
            <a:pPr indent="-317500" lvl="0" marL="457200" rtl="0">
              <a:spcBef>
                <a:spcPts val="0"/>
              </a:spcBef>
              <a:spcAft>
                <a:spcPts val="0"/>
              </a:spcAft>
              <a:buClr>
                <a:schemeClr val="dk1"/>
              </a:buClr>
              <a:buSzPts val="1400"/>
              <a:buFont typeface="Times New Roman"/>
              <a:buAutoNum type="arabicParenBoth"/>
            </a:pPr>
            <a:r>
              <a:rPr lang="en" sz="1400">
                <a:solidFill>
                  <a:schemeClr val="dk1"/>
                </a:solidFill>
                <a:latin typeface="Times New Roman"/>
                <a:ea typeface="Times New Roman"/>
                <a:cs typeface="Times New Roman"/>
                <a:sym typeface="Times New Roman"/>
              </a:rPr>
              <a:t>The centered root mean square error between the observations and the model winds must be less than the standard deviation of the observed winds, where </a:t>
            </a:r>
            <a:endParaRPr sz="1400">
              <a:solidFill>
                <a:schemeClr val="dk1"/>
              </a:solidFill>
              <a:latin typeface="Times New Roman"/>
              <a:ea typeface="Times New Roman"/>
              <a:cs typeface="Times New Roman"/>
              <a:sym typeface="Times New Roman"/>
            </a:endParaRPr>
          </a:p>
          <a:p>
            <a:pPr indent="457200" lvl="0" marL="914400" rtl="0">
              <a:spcBef>
                <a:spcPts val="0"/>
              </a:spcBef>
              <a:spcAft>
                <a:spcPts val="0"/>
              </a:spcAft>
              <a:buNone/>
            </a:pPr>
            <a:r>
              <a:rPr b="1" lang="en" sz="1400">
                <a:solidFill>
                  <a:schemeClr val="dk1"/>
                </a:solidFill>
                <a:latin typeface="Times New Roman"/>
                <a:ea typeface="Times New Roman"/>
                <a:cs typeface="Times New Roman"/>
                <a:sym typeface="Times New Roman"/>
              </a:rPr>
              <a:t>centered root mean square error</a:t>
            </a:r>
            <a:r>
              <a:rPr lang="en" sz="1400">
                <a:solidFill>
                  <a:schemeClr val="dk1"/>
                </a:solidFill>
                <a:latin typeface="Times New Roman"/>
                <a:ea typeface="Times New Roman"/>
                <a:cs typeface="Times New Roman"/>
                <a:sym typeface="Times New Roman"/>
              </a:rPr>
              <a:t> = </a:t>
            </a:r>
            <a:endParaRPr sz="1400">
              <a:solidFill>
                <a:schemeClr val="dk1"/>
              </a:solidFill>
              <a:latin typeface="Times New Roman"/>
              <a:ea typeface="Times New Roman"/>
              <a:cs typeface="Times New Roman"/>
              <a:sym typeface="Times New Roman"/>
            </a:endParaRPr>
          </a:p>
          <a:p>
            <a:pPr indent="0" lvl="0" marL="457200" rtl="0">
              <a:spcBef>
                <a:spcPts val="0"/>
              </a:spcBef>
              <a:spcAft>
                <a:spcPts val="0"/>
              </a:spcAft>
              <a:buNone/>
            </a:pPr>
            <a:r>
              <a:rPr lang="en" sz="1400">
                <a:solidFill>
                  <a:schemeClr val="dk1"/>
                </a:solidFill>
                <a:latin typeface="Times New Roman"/>
                <a:ea typeface="Times New Roman"/>
                <a:cs typeface="Times New Roman"/>
                <a:sym typeface="Times New Roman"/>
              </a:rPr>
              <a:t>y  is the model windspeed, y is the observed windspeed, ybar represents the mean of that variable, and n is the number of datapoints.</a:t>
            </a:r>
            <a:endParaRPr sz="1400">
              <a:latin typeface="Times New Roman"/>
              <a:ea typeface="Times New Roman"/>
              <a:cs typeface="Times New Roman"/>
              <a:sym typeface="Times New Roman"/>
            </a:endParaRPr>
          </a:p>
        </p:txBody>
      </p:sp>
      <p:pic>
        <p:nvPicPr>
          <p:cNvPr id="75" name="Shape 75"/>
          <p:cNvPicPr preferRelativeResize="0"/>
          <p:nvPr/>
        </p:nvPicPr>
        <p:blipFill>
          <a:blip r:embed="rId3">
            <a:alphaModFix/>
          </a:blip>
          <a:stretch>
            <a:fillRect/>
          </a:stretch>
        </p:blipFill>
        <p:spPr>
          <a:xfrm>
            <a:off x="829525" y="3860825"/>
            <a:ext cx="166100" cy="237275"/>
          </a:xfrm>
          <a:prstGeom prst="rect">
            <a:avLst/>
          </a:prstGeom>
          <a:noFill/>
          <a:ln>
            <a:noFill/>
          </a:ln>
        </p:spPr>
      </p:pic>
      <p:pic>
        <p:nvPicPr>
          <p:cNvPr id="76" name="Shape 76"/>
          <p:cNvPicPr preferRelativeResize="0"/>
          <p:nvPr/>
        </p:nvPicPr>
        <p:blipFill>
          <a:blip r:embed="rId4">
            <a:alphaModFix/>
          </a:blip>
          <a:stretch>
            <a:fillRect/>
          </a:stretch>
        </p:blipFill>
        <p:spPr>
          <a:xfrm>
            <a:off x="4596475" y="3516900"/>
            <a:ext cx="2504201" cy="343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endParaRPr/>
          </a:p>
        </p:txBody>
      </p:sp>
      <p:sp>
        <p:nvSpPr>
          <p:cNvPr id="82" name="Shape 8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 </a:t>
            </a:r>
            <a:endParaRPr/>
          </a:p>
        </p:txBody>
      </p:sp>
      <p:graphicFrame>
        <p:nvGraphicFramePr>
          <p:cNvPr id="83" name="Shape 83"/>
          <p:cNvGraphicFramePr/>
          <p:nvPr/>
        </p:nvGraphicFramePr>
        <p:xfrm>
          <a:off x="104875" y="697500"/>
          <a:ext cx="3000000" cy="3000000"/>
        </p:xfrm>
        <a:graphic>
          <a:graphicData uri="http://schemas.openxmlformats.org/drawingml/2006/table">
            <a:tbl>
              <a:tblPr>
                <a:noFill/>
                <a:tableStyleId>{DA1BBDE6-A707-4340-A865-55664DB5676E}</a:tableStyleId>
              </a:tblPr>
              <a:tblGrid>
                <a:gridCol w="790375"/>
                <a:gridCol w="675300"/>
                <a:gridCol w="651925"/>
                <a:gridCol w="611150"/>
                <a:gridCol w="554575"/>
                <a:gridCol w="582900"/>
                <a:gridCol w="668050"/>
                <a:gridCol w="623675"/>
                <a:gridCol w="764975"/>
                <a:gridCol w="779100"/>
                <a:gridCol w="722575"/>
                <a:gridCol w="651925"/>
                <a:gridCol w="750850"/>
              </a:tblGrid>
              <a:tr h="414025">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2012-2016</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 sz="1200">
                          <a:solidFill>
                            <a:srgbClr val="38761D"/>
                          </a:solidFill>
                          <a:highlight>
                            <a:srgbClr val="FFFFFF"/>
                          </a:highlight>
                          <a:latin typeface="Times New Roman"/>
                          <a:ea typeface="Times New Roman"/>
                          <a:cs typeface="Times New Roman"/>
                          <a:sym typeface="Times New Roman"/>
                        </a:rPr>
                        <a:t>44009</a:t>
                      </a:r>
                      <a:endParaRPr b="1"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 sz="1200">
                          <a:solidFill>
                            <a:srgbClr val="38761D"/>
                          </a:solidFill>
                          <a:highlight>
                            <a:srgbClr val="FFFFFF"/>
                          </a:highlight>
                          <a:latin typeface="Times New Roman"/>
                          <a:ea typeface="Times New Roman"/>
                          <a:cs typeface="Times New Roman"/>
                          <a:sym typeface="Times New Roman"/>
                        </a:rPr>
                        <a:t>44025</a:t>
                      </a:r>
                      <a:endParaRPr b="1"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 sz="1200">
                          <a:solidFill>
                            <a:srgbClr val="38761D"/>
                          </a:solidFill>
                          <a:highlight>
                            <a:srgbClr val="FFFFFF"/>
                          </a:highlight>
                          <a:latin typeface="Times New Roman"/>
                          <a:ea typeface="Times New Roman"/>
                          <a:cs typeface="Times New Roman"/>
                          <a:sym typeface="Times New Roman"/>
                        </a:rPr>
                        <a:t>44065</a:t>
                      </a:r>
                      <a:endParaRPr b="1"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 sz="1200">
                          <a:solidFill>
                            <a:srgbClr val="38761D"/>
                          </a:solidFill>
                          <a:highlight>
                            <a:srgbClr val="FFFFFF"/>
                          </a:highlight>
                          <a:latin typeface="Times New Roman"/>
                          <a:ea typeface="Times New Roman"/>
                          <a:cs typeface="Times New Roman"/>
                          <a:sym typeface="Times New Roman"/>
                        </a:rPr>
                        <a:t>44017</a:t>
                      </a:r>
                      <a:endParaRPr b="1"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 sz="1200">
                          <a:solidFill>
                            <a:srgbClr val="38761D"/>
                          </a:solidFill>
                          <a:highlight>
                            <a:srgbClr val="FFFFFF"/>
                          </a:highlight>
                          <a:latin typeface="Times New Roman"/>
                          <a:ea typeface="Times New Roman"/>
                          <a:cs typeface="Times New Roman"/>
                          <a:sym typeface="Times New Roman"/>
                        </a:rPr>
                        <a:t>44014</a:t>
                      </a:r>
                      <a:endParaRPr b="1"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 sz="1200">
                          <a:solidFill>
                            <a:srgbClr val="38761D"/>
                          </a:solidFill>
                          <a:highlight>
                            <a:srgbClr val="FFFFFF"/>
                          </a:highlight>
                          <a:latin typeface="Times New Roman"/>
                          <a:ea typeface="Times New Roman"/>
                          <a:cs typeface="Times New Roman"/>
                          <a:sym typeface="Times New Roman"/>
                        </a:rPr>
                        <a:t>CHLV2</a:t>
                      </a:r>
                      <a:endParaRPr b="1"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b="1" lang="en" sz="1200">
                          <a:solidFill>
                            <a:srgbClr val="38761D"/>
                          </a:solidFill>
                          <a:highlight>
                            <a:srgbClr val="FFFFFF"/>
                          </a:highlight>
                          <a:latin typeface="Times New Roman"/>
                          <a:ea typeface="Times New Roman"/>
                          <a:cs typeface="Times New Roman"/>
                          <a:sym typeface="Times New Roman"/>
                        </a:rPr>
                        <a:t>44066</a:t>
                      </a:r>
                      <a:endParaRPr b="1" sz="1200">
                        <a:solidFill>
                          <a:srgbClr val="38761D"/>
                        </a:solidFill>
                        <a:highlight>
                          <a:srgbClr val="FFFFFF"/>
                        </a:highlight>
                        <a:latin typeface="Times New Roman"/>
                        <a:ea typeface="Times New Roman"/>
                        <a:cs typeface="Times New Roman"/>
                        <a:sym typeface="Times New Roman"/>
                      </a:endParaRPr>
                    </a:p>
                  </a:txBody>
                  <a:tcPr marT="63500" marB="63500" marR="63500" marL="63500">
                    <a:lnR cap="flat" cmpd="sng" w="12700">
                      <a:solidFill>
                        <a:srgbClr val="000000"/>
                      </a:solidFill>
                      <a:prstDash val="solid"/>
                      <a:round/>
                      <a:headEnd len="sm" w="sm" type="none"/>
                      <a:tailEnd len="sm" w="sm" type="none"/>
                    </a:lnR>
                  </a:tcPr>
                </a:tc>
                <a:tc>
                  <a:txBody>
                    <a:bodyPr>
                      <a:noAutofit/>
                    </a:bodyPr>
                    <a:lstStyle/>
                    <a:p>
                      <a:pPr indent="0" lvl="0" marL="0" rtl="0">
                        <a:spcBef>
                          <a:spcPts val="0"/>
                        </a:spcBef>
                        <a:spcAft>
                          <a:spcPts val="0"/>
                        </a:spcAft>
                        <a:buNone/>
                      </a:pPr>
                      <a:r>
                        <a:rPr b="1" lang="en" sz="1200">
                          <a:solidFill>
                            <a:srgbClr val="38761D"/>
                          </a:solidFill>
                          <a:highlight>
                            <a:srgbClr val="FFFFFF"/>
                          </a:highlight>
                          <a:latin typeface="Times New Roman"/>
                          <a:ea typeface="Times New Roman"/>
                          <a:cs typeface="Times New Roman"/>
                          <a:sym typeface="Times New Roman"/>
                        </a:rPr>
                        <a:t>BRND1H</a:t>
                      </a:r>
                      <a:endParaRPr b="1" sz="1200">
                        <a:solidFill>
                          <a:srgbClr val="38761D"/>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200">
                          <a:solidFill>
                            <a:srgbClr val="FF0000"/>
                          </a:solidFill>
                          <a:highlight>
                            <a:srgbClr val="FFFFFF"/>
                          </a:highlight>
                          <a:latin typeface="Times New Roman"/>
                          <a:ea typeface="Times New Roman"/>
                          <a:cs typeface="Times New Roman"/>
                          <a:sym typeface="Times New Roman"/>
                        </a:rPr>
                        <a:t>BUZM3H</a:t>
                      </a:r>
                      <a:endParaRPr b="1" sz="1200">
                        <a:solidFill>
                          <a:srgbClr val="FF0000"/>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200">
                          <a:solidFill>
                            <a:srgbClr val="FF0000"/>
                          </a:solidFill>
                          <a:highlight>
                            <a:srgbClr val="FFFFFF"/>
                          </a:highlight>
                          <a:latin typeface="Times New Roman"/>
                          <a:ea typeface="Times New Roman"/>
                          <a:cs typeface="Times New Roman"/>
                          <a:sym typeface="Times New Roman"/>
                        </a:rPr>
                        <a:t>SJSN4H</a:t>
                      </a:r>
                      <a:endParaRPr b="1" sz="1200">
                        <a:solidFill>
                          <a:srgbClr val="FF0000"/>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200">
                          <a:solidFill>
                            <a:srgbClr val="FF0000"/>
                          </a:solidFill>
                          <a:highlight>
                            <a:srgbClr val="FFFFFF"/>
                          </a:highlight>
                          <a:latin typeface="Times New Roman"/>
                          <a:ea typeface="Times New Roman"/>
                          <a:cs typeface="Times New Roman"/>
                          <a:sym typeface="Times New Roman"/>
                        </a:rPr>
                        <a:t>SDHN4</a:t>
                      </a:r>
                      <a:endParaRPr b="1" sz="1200">
                        <a:solidFill>
                          <a:srgbClr val="FF0000"/>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b="1" lang="en" sz="1200">
                          <a:solidFill>
                            <a:srgbClr val="FF0000"/>
                          </a:solidFill>
                          <a:highlight>
                            <a:srgbClr val="FFFFFF"/>
                          </a:highlight>
                          <a:latin typeface="Times New Roman"/>
                          <a:ea typeface="Times New Roman"/>
                          <a:cs typeface="Times New Roman"/>
                          <a:sym typeface="Times New Roman"/>
                        </a:rPr>
                        <a:t>CMAN4</a:t>
                      </a:r>
                      <a:endParaRPr b="1" sz="1200">
                        <a:solidFill>
                          <a:srgbClr val="FF0000"/>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7325">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WRF SD (U,V)</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4.508, 5.152</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4.952, 5.077</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4.758, 4.878</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5.252, 5.111</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4.268, 5.637</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5.193, 6.741</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5.397, 5.204</a:t>
                      </a:r>
                      <a:endParaRPr sz="1200">
                        <a:highlight>
                          <a:srgbClr val="FFFFFF"/>
                        </a:highlight>
                        <a:latin typeface="Times New Roman"/>
                        <a:ea typeface="Times New Roman"/>
                        <a:cs typeface="Times New Roman"/>
                        <a:sym typeface="Times New Roman"/>
                      </a:endParaRPr>
                    </a:p>
                  </a:txBody>
                  <a:tcPr marT="63500" marB="63500" marR="63500" marL="63500">
                    <a:lnR cap="flat" cmpd="sng" w="12700">
                      <a:solidFill>
                        <a:srgbClr val="000000"/>
                      </a:solidFill>
                      <a:prstDash val="solid"/>
                      <a:round/>
                      <a:headEnd len="sm" w="sm" type="none"/>
                      <a:tailEnd len="sm" w="sm" type="none"/>
                    </a:lnR>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4.795, 5.245</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4.991, 4.975</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3.048, 3.491</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2.818, 3.059</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4.434, 5.064</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7325">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Obs SD (U,V)</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4.406, 5.426</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5.045, 5.144</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4.979, 5.043</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5.479, 4.882</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4.294, 5.838</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5.059, 7.113</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5.586, 5.347</a:t>
                      </a:r>
                      <a:endParaRPr sz="1200">
                        <a:highlight>
                          <a:srgbClr val="FFFFFF"/>
                        </a:highlight>
                        <a:latin typeface="Times New Roman"/>
                        <a:ea typeface="Times New Roman"/>
                        <a:cs typeface="Times New Roman"/>
                        <a:sym typeface="Times New Roman"/>
                      </a:endParaRPr>
                    </a:p>
                  </a:txBody>
                  <a:tcPr marT="63500" marB="63500" marR="63500" marL="63500">
                    <a:lnR cap="flat" cmpd="sng" w="12700">
                      <a:solidFill>
                        <a:srgbClr val="000000"/>
                      </a:solidFill>
                      <a:prstDash val="solid"/>
                      <a:round/>
                      <a:headEnd len="sm" w="sm" type="none"/>
                      <a:tailEnd len="sm" w="sm" type="none"/>
                    </a:lnR>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4.822, 5.583</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5.529, 5.967</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4.497, 4.537</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3.819, 3.341</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3.164, 3.204</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7325">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 diff</a:t>
                      </a:r>
                      <a:endParaRPr sz="1200">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(U,V)</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2.3%, 5.1%</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1.85%, 1.30%</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4.4%, 3.3%</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4.2%, 4.5%</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0.6%, 3.5%</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2.58%, 5.2%</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3.4%, 2.7%</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lnR cap="flat" cmpd="sng" w="12700">
                      <a:solidFill>
                        <a:srgbClr val="000000"/>
                      </a:solidFill>
                      <a:prstDash val="solid"/>
                      <a:round/>
                      <a:headEnd len="sm" w="sm" type="none"/>
                      <a:tailEnd len="sm" w="sm" type="none"/>
                    </a:lnR>
                  </a:tcPr>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5.5%, 6.1%</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9.7%</a:t>
                      </a:r>
                      <a:r>
                        <a:rPr lang="en" sz="1200">
                          <a:solidFill>
                            <a:srgbClr val="FF0000"/>
                          </a:solidFill>
                          <a:highlight>
                            <a:srgbClr val="FFFFFF"/>
                          </a:highlight>
                          <a:latin typeface="Times New Roman"/>
                          <a:ea typeface="Times New Roman"/>
                          <a:cs typeface="Times New Roman"/>
                          <a:sym typeface="Times New Roman"/>
                        </a:rPr>
                        <a:t>, 16.6%</a:t>
                      </a:r>
                      <a:endParaRPr sz="1200">
                        <a:solidFill>
                          <a:srgbClr val="FF0000"/>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solidFill>
                            <a:srgbClr val="FF0000"/>
                          </a:solidFill>
                          <a:highlight>
                            <a:srgbClr val="FFFFFF"/>
                          </a:highlight>
                          <a:latin typeface="Times New Roman"/>
                          <a:ea typeface="Times New Roman"/>
                          <a:cs typeface="Times New Roman"/>
                          <a:sym typeface="Times New Roman"/>
                        </a:rPr>
                        <a:t>32.2%, 32%</a:t>
                      </a:r>
                      <a:endParaRPr sz="1200">
                        <a:solidFill>
                          <a:srgbClr val="FF0000"/>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solidFill>
                            <a:srgbClr val="FF0000"/>
                          </a:solidFill>
                          <a:highlight>
                            <a:srgbClr val="FFFFFF"/>
                          </a:highlight>
                          <a:latin typeface="Times New Roman"/>
                          <a:ea typeface="Times New Roman"/>
                          <a:cs typeface="Times New Roman"/>
                          <a:sym typeface="Times New Roman"/>
                        </a:rPr>
                        <a:t>26.2%, </a:t>
                      </a:r>
                      <a:r>
                        <a:rPr lang="en" sz="1200">
                          <a:solidFill>
                            <a:srgbClr val="38761D"/>
                          </a:solidFill>
                          <a:highlight>
                            <a:srgbClr val="FFFFFF"/>
                          </a:highlight>
                          <a:latin typeface="Times New Roman"/>
                          <a:ea typeface="Times New Roman"/>
                          <a:cs typeface="Times New Roman"/>
                          <a:sym typeface="Times New Roman"/>
                        </a:rPr>
                        <a:t>8.4%</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solidFill>
                            <a:srgbClr val="FF0000"/>
                          </a:solidFill>
                          <a:highlight>
                            <a:srgbClr val="FFFFFF"/>
                          </a:highlight>
                          <a:latin typeface="Times New Roman"/>
                          <a:ea typeface="Times New Roman"/>
                          <a:cs typeface="Times New Roman"/>
                          <a:sym typeface="Times New Roman"/>
                        </a:rPr>
                        <a:t>28.6%, 36.7%</a:t>
                      </a:r>
                      <a:endParaRPr sz="1200">
                        <a:solidFill>
                          <a:srgbClr val="FF0000"/>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57325">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CRMSE (U,V)</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2.287, 2.683</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2.135, 2.347 </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2.328, 2.459</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2.223, 2.340</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2.285, 2.715</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2.986, 3.305</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2.699, 2.781 </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lnR cap="flat" cmpd="sng" w="12700">
                      <a:solidFill>
                        <a:srgbClr val="000000"/>
                      </a:solidFill>
                      <a:prstDash val="solid"/>
                      <a:round/>
                      <a:headEnd len="sm" w="sm" type="none"/>
                      <a:tailEnd len="sm" w="sm" type="none"/>
                    </a:lnR>
                  </a:tcPr>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2.859, 2.894</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2.661, 2.959</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2.985, 2.564</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solidFill>
                            <a:srgbClr val="38761D"/>
                          </a:solidFill>
                          <a:highlight>
                            <a:srgbClr val="FFFFFF"/>
                          </a:highlight>
                          <a:latin typeface="Times New Roman"/>
                          <a:ea typeface="Times New Roman"/>
                          <a:cs typeface="Times New Roman"/>
                          <a:sym typeface="Times New Roman"/>
                        </a:rPr>
                        <a:t>2.201, 2.096</a:t>
                      </a:r>
                      <a:endParaRPr sz="1200">
                        <a:solidFill>
                          <a:srgbClr val="38761D"/>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solidFill>
                            <a:srgbClr val="FF0000"/>
                          </a:solidFill>
                          <a:highlight>
                            <a:srgbClr val="FFFFFF"/>
                          </a:highlight>
                          <a:latin typeface="Times New Roman"/>
                          <a:ea typeface="Times New Roman"/>
                          <a:cs typeface="Times New Roman"/>
                          <a:sym typeface="Times New Roman"/>
                        </a:rPr>
                        <a:t>5.402, 5.878</a:t>
                      </a:r>
                      <a:endParaRPr sz="1200">
                        <a:solidFill>
                          <a:srgbClr val="FF0000"/>
                        </a:solidFill>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4025">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 of points</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9598</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22578</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29172</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19816</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24153</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26598</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13418</a:t>
                      </a:r>
                      <a:endParaRPr sz="1200">
                        <a:highlight>
                          <a:srgbClr val="FFFFFF"/>
                        </a:highlight>
                        <a:latin typeface="Times New Roman"/>
                        <a:ea typeface="Times New Roman"/>
                        <a:cs typeface="Times New Roman"/>
                        <a:sym typeface="Times New Roman"/>
                      </a:endParaRPr>
                    </a:p>
                  </a:txBody>
                  <a:tcPr marT="63500" marB="63500" marR="63500" marL="63500">
                    <a:lnR cap="flat" cmpd="sng" w="12700">
                      <a:solidFill>
                        <a:srgbClr val="000000"/>
                      </a:solidFill>
                      <a:prstDash val="solid"/>
                      <a:round/>
                      <a:headEnd len="sm" w="sm" type="none"/>
                      <a:tailEnd len="sm" w="sm" type="none"/>
                    </a:lnR>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18277</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32616</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30429</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16063</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31187</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4025">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Height (m)</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43.3</a:t>
                      </a:r>
                      <a:endParaRPr sz="1200">
                        <a:highlight>
                          <a:srgbClr val="FFFFFF"/>
                        </a:highlight>
                        <a:latin typeface="Times New Roman"/>
                        <a:ea typeface="Times New Roman"/>
                        <a:cs typeface="Times New Roman"/>
                        <a:sym typeface="Times New Roman"/>
                      </a:endParaRPr>
                    </a:p>
                  </a:txBody>
                  <a:tcPr marT="63500" marB="63500" marR="63500" marL="63500"/>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a:t>
                      </a:r>
                      <a:endParaRPr sz="1200">
                        <a:highlight>
                          <a:srgbClr val="FFFFFF"/>
                        </a:highlight>
                        <a:latin typeface="Times New Roman"/>
                        <a:ea typeface="Times New Roman"/>
                        <a:cs typeface="Times New Roman"/>
                        <a:sym typeface="Times New Roman"/>
                      </a:endParaRPr>
                    </a:p>
                  </a:txBody>
                  <a:tcPr marT="63500" marB="63500" marR="63500" marL="63500">
                    <a:lnR cap="flat" cmpd="sng" w="12700">
                      <a:solidFill>
                        <a:srgbClr val="000000"/>
                      </a:solidFill>
                      <a:prstDash val="solid"/>
                      <a:round/>
                      <a:headEnd len="sm" w="sm" type="none"/>
                      <a:tailEnd len="sm" w="sm" type="none"/>
                    </a:lnR>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19.3</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24.8</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20.4</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5.5</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rtl="0">
                        <a:spcBef>
                          <a:spcPts val="0"/>
                        </a:spcBef>
                        <a:spcAft>
                          <a:spcPts val="0"/>
                        </a:spcAft>
                        <a:buNone/>
                      </a:pPr>
                      <a:r>
                        <a:rPr lang="en" sz="1200">
                          <a:highlight>
                            <a:srgbClr val="FFFFFF"/>
                          </a:highlight>
                          <a:latin typeface="Times New Roman"/>
                          <a:ea typeface="Times New Roman"/>
                          <a:cs typeface="Times New Roman"/>
                          <a:sym typeface="Times New Roman"/>
                        </a:rPr>
                        <a:t>9.7</a:t>
                      </a:r>
                      <a:endParaRPr sz="1200">
                        <a:highlight>
                          <a:srgbClr val="FFFFFF"/>
                        </a:highlight>
                        <a:latin typeface="Times New Roman"/>
                        <a:ea typeface="Times New Roman"/>
                        <a:cs typeface="Times New Roman"/>
                        <a:sym typeface="Times New Roman"/>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84" name="Shape 84"/>
          <p:cNvSpPr txBox="1"/>
          <p:nvPr/>
        </p:nvSpPr>
        <p:spPr>
          <a:xfrm>
            <a:off x="311700" y="-1122625"/>
            <a:ext cx="3000000" cy="30000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1200">
                <a:latin typeface="Times New Roman"/>
                <a:ea typeface="Times New Roman"/>
                <a:cs typeface="Times New Roman"/>
                <a:sym typeface="Times New Roman"/>
              </a:rPr>
              <a:t>Table 1</a:t>
            </a:r>
            <a:r>
              <a:rPr lang="en" sz="1200">
                <a:latin typeface="Times New Roman"/>
                <a:ea typeface="Times New Roman"/>
                <a:cs typeface="Times New Roman"/>
                <a:sym typeface="Times New Roman"/>
              </a:rPr>
              <a:t>. Verification statistics for buoys/towers for 2012-2016.</a:t>
            </a:r>
            <a:endParaRPr sz="12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endParaRPr/>
          </a:p>
        </p:txBody>
      </p:sp>
      <p:sp>
        <p:nvSpPr>
          <p:cNvPr id="90" name="Shape 90"/>
          <p:cNvSpPr txBox="1"/>
          <p:nvPr>
            <p:ph idx="1" type="body"/>
          </p:nvPr>
        </p:nvSpPr>
        <p:spPr>
          <a:xfrm>
            <a:off x="0" y="156400"/>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latin typeface="Times New Roman"/>
                <a:ea typeface="Times New Roman"/>
                <a:cs typeface="Times New Roman"/>
                <a:sym typeface="Times New Roman"/>
              </a:rPr>
              <a:t>Conclusion:</a:t>
            </a:r>
            <a:endParaRPr>
              <a:solidFill>
                <a:schemeClr val="dk1"/>
              </a:solidFill>
              <a:latin typeface="Times New Roman"/>
              <a:ea typeface="Times New Roman"/>
              <a:cs typeface="Times New Roman"/>
              <a:sym typeface="Times New Roman"/>
            </a:endParaRPr>
          </a:p>
          <a:p>
            <a:pPr indent="0" lvl="0" marL="0">
              <a:spcBef>
                <a:spcPts val="1600"/>
              </a:spcBef>
              <a:spcAft>
                <a:spcPts val="1600"/>
              </a:spcAft>
              <a:buClr>
                <a:schemeClr val="dk1"/>
              </a:buClr>
              <a:buSzPts val="1100"/>
              <a:buFont typeface="Arial"/>
              <a:buNone/>
            </a:pPr>
            <a:r>
              <a:rPr lang="en">
                <a:solidFill>
                  <a:schemeClr val="dk1"/>
                </a:solidFill>
                <a:latin typeface="Times New Roman"/>
                <a:ea typeface="Times New Roman"/>
                <a:cs typeface="Times New Roman"/>
                <a:sym typeface="Times New Roman"/>
              </a:rPr>
              <a:t>RU-WRF at 3km was</a:t>
            </a:r>
            <a:br>
              <a:rPr lang="en">
                <a:solidFill>
                  <a:schemeClr val="dk1"/>
                </a:solidFill>
                <a:latin typeface="Times New Roman"/>
                <a:ea typeface="Times New Roman"/>
                <a:cs typeface="Times New Roman"/>
                <a:sym typeface="Times New Roman"/>
              </a:rPr>
            </a:br>
            <a:r>
              <a:rPr lang="en">
                <a:solidFill>
                  <a:schemeClr val="dk1"/>
                </a:solidFill>
                <a:latin typeface="Times New Roman"/>
                <a:ea typeface="Times New Roman"/>
                <a:cs typeface="Times New Roman"/>
                <a:sym typeface="Times New Roman"/>
              </a:rPr>
              <a:t>unable to fully </a:t>
            </a:r>
            <a:br>
              <a:rPr lang="en">
                <a:solidFill>
                  <a:schemeClr val="dk1"/>
                </a:solidFill>
                <a:latin typeface="Times New Roman"/>
                <a:ea typeface="Times New Roman"/>
                <a:cs typeface="Times New Roman"/>
                <a:sym typeface="Times New Roman"/>
              </a:rPr>
            </a:br>
            <a:r>
              <a:rPr lang="en">
                <a:solidFill>
                  <a:schemeClr val="dk1"/>
                </a:solidFill>
                <a:latin typeface="Times New Roman"/>
                <a:ea typeface="Times New Roman"/>
                <a:cs typeface="Times New Roman"/>
                <a:sym typeface="Times New Roman"/>
              </a:rPr>
              <a:t>characterize the 10m </a:t>
            </a:r>
            <a:br>
              <a:rPr lang="en">
                <a:solidFill>
                  <a:schemeClr val="dk1"/>
                </a:solidFill>
                <a:latin typeface="Times New Roman"/>
                <a:ea typeface="Times New Roman"/>
                <a:cs typeface="Times New Roman"/>
                <a:sym typeface="Times New Roman"/>
              </a:rPr>
            </a:br>
            <a:r>
              <a:rPr lang="en">
                <a:solidFill>
                  <a:schemeClr val="dk1"/>
                </a:solidFill>
                <a:latin typeface="Times New Roman"/>
                <a:ea typeface="Times New Roman"/>
                <a:cs typeface="Times New Roman"/>
                <a:sym typeface="Times New Roman"/>
              </a:rPr>
              <a:t>winds over certain land</a:t>
            </a:r>
            <a:br>
              <a:rPr lang="en">
                <a:solidFill>
                  <a:schemeClr val="dk1"/>
                </a:solidFill>
                <a:latin typeface="Times New Roman"/>
                <a:ea typeface="Times New Roman"/>
                <a:cs typeface="Times New Roman"/>
                <a:sym typeface="Times New Roman"/>
              </a:rPr>
            </a:br>
            <a:r>
              <a:rPr lang="en">
                <a:solidFill>
                  <a:schemeClr val="dk1"/>
                </a:solidFill>
                <a:latin typeface="Times New Roman"/>
                <a:ea typeface="Times New Roman"/>
                <a:cs typeface="Times New Roman"/>
                <a:sym typeface="Times New Roman"/>
              </a:rPr>
              <a:t>surfaces.</a:t>
            </a:r>
            <a:endParaRPr/>
          </a:p>
        </p:txBody>
      </p:sp>
      <p:pic>
        <p:nvPicPr>
          <p:cNvPr id="91" name="Shape 91"/>
          <p:cNvPicPr preferRelativeResize="0"/>
          <p:nvPr/>
        </p:nvPicPr>
        <p:blipFill rotWithShape="1">
          <a:blip r:embed="rId3">
            <a:alphaModFix/>
          </a:blip>
          <a:srcRect b="7477" l="0" r="0" t="10258"/>
          <a:stretch/>
        </p:blipFill>
        <p:spPr>
          <a:xfrm>
            <a:off x="2277925" y="332125"/>
            <a:ext cx="7410250" cy="4572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endParaRPr/>
          </a:p>
        </p:txBody>
      </p:sp>
      <p:sp>
        <p:nvSpPr>
          <p:cNvPr id="97" name="Shape 9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 </a:t>
            </a:r>
            <a:endParaRPr/>
          </a:p>
        </p:txBody>
      </p:sp>
      <p:pic>
        <p:nvPicPr>
          <p:cNvPr id="98" name="Shape 98"/>
          <p:cNvPicPr preferRelativeResize="0"/>
          <p:nvPr/>
        </p:nvPicPr>
        <p:blipFill>
          <a:blip r:embed="rId3">
            <a:alphaModFix/>
          </a:blip>
          <a:stretch>
            <a:fillRect/>
          </a:stretch>
        </p:blipFill>
        <p:spPr>
          <a:xfrm>
            <a:off x="4283666" y="144300"/>
            <a:ext cx="4860332" cy="4999199"/>
          </a:xfrm>
          <a:prstGeom prst="rect">
            <a:avLst/>
          </a:prstGeom>
          <a:noFill/>
          <a:ln>
            <a:noFill/>
          </a:ln>
        </p:spPr>
      </p:pic>
      <p:sp>
        <p:nvSpPr>
          <p:cNvPr id="99" name="Shape 99"/>
          <p:cNvSpPr txBox="1"/>
          <p:nvPr/>
        </p:nvSpPr>
        <p:spPr>
          <a:xfrm>
            <a:off x="79075" y="54025"/>
            <a:ext cx="4204500" cy="499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600">
                <a:latin typeface="Times New Roman"/>
                <a:ea typeface="Times New Roman"/>
                <a:cs typeface="Times New Roman"/>
                <a:sym typeface="Times New Roman"/>
              </a:rPr>
              <a:t>With the location of SDHN4, one would expect easterly and northerly winds to be compromised. </a:t>
            </a:r>
            <a:endParaRPr sz="1600">
              <a:latin typeface="Times New Roman"/>
              <a:ea typeface="Times New Roman"/>
              <a:cs typeface="Times New Roman"/>
              <a:sym typeface="Times New Roman"/>
            </a:endParaRPr>
          </a:p>
          <a:p>
            <a:pPr indent="0" lvl="0" marL="0">
              <a:spcBef>
                <a:spcPts val="0"/>
              </a:spcBef>
              <a:spcAft>
                <a:spcPts val="0"/>
              </a:spcAft>
              <a:buNone/>
            </a:pPr>
            <a:r>
              <a:t/>
            </a:r>
            <a:endParaRPr sz="1600">
              <a:latin typeface="Times New Roman"/>
              <a:ea typeface="Times New Roman"/>
              <a:cs typeface="Times New Roman"/>
              <a:sym typeface="Times New Roman"/>
            </a:endParaRPr>
          </a:p>
          <a:p>
            <a:pPr indent="0" lvl="0" marL="0">
              <a:spcBef>
                <a:spcPts val="0"/>
              </a:spcBef>
              <a:spcAft>
                <a:spcPts val="0"/>
              </a:spcAft>
              <a:buNone/>
            </a:pPr>
            <a:r>
              <a:rPr lang="en" sz="1600">
                <a:latin typeface="Times New Roman"/>
                <a:ea typeface="Times New Roman"/>
                <a:cs typeface="Times New Roman"/>
                <a:sym typeface="Times New Roman"/>
              </a:rPr>
              <a:t>The centered root mean square error for easterly winds was </a:t>
            </a:r>
            <a:r>
              <a:rPr b="1" lang="en" sz="1600">
                <a:latin typeface="Times New Roman"/>
                <a:ea typeface="Times New Roman"/>
                <a:cs typeface="Times New Roman"/>
                <a:sym typeface="Times New Roman"/>
              </a:rPr>
              <a:t>2.01 m/s</a:t>
            </a:r>
            <a:r>
              <a:rPr lang="en" sz="1600">
                <a:latin typeface="Times New Roman"/>
                <a:ea typeface="Times New Roman"/>
                <a:cs typeface="Times New Roman"/>
                <a:sym typeface="Times New Roman"/>
              </a:rPr>
              <a:t> while westerly winds was </a:t>
            </a:r>
            <a:r>
              <a:rPr b="1" lang="en" sz="1600">
                <a:latin typeface="Times New Roman"/>
                <a:ea typeface="Times New Roman"/>
                <a:cs typeface="Times New Roman"/>
                <a:sym typeface="Times New Roman"/>
              </a:rPr>
              <a:t>2.50 m/s</a:t>
            </a: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0" lvl="0" marL="0">
              <a:spcBef>
                <a:spcPts val="0"/>
              </a:spcBef>
              <a:spcAft>
                <a:spcPts val="0"/>
              </a:spcAft>
              <a:buNone/>
            </a:pPr>
            <a:r>
              <a:t/>
            </a:r>
            <a:endParaRPr sz="1600">
              <a:latin typeface="Times New Roman"/>
              <a:ea typeface="Times New Roman"/>
              <a:cs typeface="Times New Roman"/>
              <a:sym typeface="Times New Roman"/>
            </a:endParaRPr>
          </a:p>
          <a:p>
            <a:pPr indent="0" lvl="0" marL="0">
              <a:spcBef>
                <a:spcPts val="0"/>
              </a:spcBef>
              <a:spcAft>
                <a:spcPts val="0"/>
              </a:spcAft>
              <a:buNone/>
            </a:pPr>
            <a:r>
              <a:rPr lang="en" sz="1600">
                <a:latin typeface="Times New Roman"/>
                <a:ea typeface="Times New Roman"/>
                <a:cs typeface="Times New Roman"/>
                <a:sym typeface="Times New Roman"/>
              </a:rPr>
              <a:t>Greater error existed for westerly winds, but westerly winds were twice as common and likely to include wind gusts.</a:t>
            </a:r>
            <a:endParaRPr sz="1600">
              <a:latin typeface="Times New Roman"/>
              <a:ea typeface="Times New Roman"/>
              <a:cs typeface="Times New Roman"/>
              <a:sym typeface="Times New Roman"/>
            </a:endParaRPr>
          </a:p>
          <a:p>
            <a:pPr indent="0" lvl="0" marL="0">
              <a:spcBef>
                <a:spcPts val="0"/>
              </a:spcBef>
              <a:spcAft>
                <a:spcPts val="0"/>
              </a:spcAft>
              <a:buNone/>
            </a:pPr>
            <a:r>
              <a:rPr lang="en" sz="1600">
                <a:latin typeface="Times New Roman"/>
                <a:ea typeface="Times New Roman"/>
                <a:cs typeface="Times New Roman"/>
                <a:sym typeface="Times New Roman"/>
              </a:rPr>
              <a:t>std. deviation of westerly winds= 3.49 m/s</a:t>
            </a:r>
            <a:endParaRPr sz="1600">
              <a:latin typeface="Times New Roman"/>
              <a:ea typeface="Times New Roman"/>
              <a:cs typeface="Times New Roman"/>
              <a:sym typeface="Times New Roman"/>
            </a:endParaRPr>
          </a:p>
          <a:p>
            <a:pPr indent="0" lvl="0" marL="0">
              <a:spcBef>
                <a:spcPts val="0"/>
              </a:spcBef>
              <a:spcAft>
                <a:spcPts val="0"/>
              </a:spcAft>
              <a:buNone/>
            </a:pPr>
            <a:r>
              <a:rPr lang="en" sz="1600">
                <a:latin typeface="Times New Roman"/>
                <a:ea typeface="Times New Roman"/>
                <a:cs typeface="Times New Roman"/>
                <a:sym typeface="Times New Roman"/>
              </a:rPr>
              <a:t>s</a:t>
            </a:r>
            <a:r>
              <a:rPr lang="en" sz="1600">
                <a:latin typeface="Times New Roman"/>
                <a:ea typeface="Times New Roman"/>
                <a:cs typeface="Times New Roman"/>
                <a:sym typeface="Times New Roman"/>
              </a:rPr>
              <a:t>td. deviation of easterly winds = 2.51 m/s.</a:t>
            </a:r>
            <a:endParaRPr sz="1600">
              <a:latin typeface="Times New Roman"/>
              <a:ea typeface="Times New Roman"/>
              <a:cs typeface="Times New Roman"/>
              <a:sym typeface="Times New Roman"/>
            </a:endParaRPr>
          </a:p>
          <a:p>
            <a:pPr indent="0" lvl="0" marL="0">
              <a:spcBef>
                <a:spcPts val="0"/>
              </a:spcBef>
              <a:spcAft>
                <a:spcPts val="0"/>
              </a:spcAft>
              <a:buNone/>
            </a:pPr>
            <a:r>
              <a:t/>
            </a:r>
            <a:endParaRPr sz="1600">
              <a:latin typeface="Times New Roman"/>
              <a:ea typeface="Times New Roman"/>
              <a:cs typeface="Times New Roman"/>
              <a:sym typeface="Times New Roman"/>
            </a:endParaRPr>
          </a:p>
          <a:p>
            <a:pPr indent="0" lvl="0" marL="0">
              <a:spcBef>
                <a:spcPts val="0"/>
              </a:spcBef>
              <a:spcAft>
                <a:spcPts val="0"/>
              </a:spcAft>
              <a:buNone/>
            </a:pPr>
            <a:r>
              <a:rPr lang="en" sz="1600">
                <a:latin typeface="Times New Roman"/>
                <a:ea typeface="Times New Roman"/>
                <a:cs typeface="Times New Roman"/>
                <a:sym typeface="Times New Roman"/>
              </a:rPr>
              <a:t>Normalized, this comes to a CRMSE of 0.8 SD for U winds and 0.7 SD for V winds, a very small difference.</a:t>
            </a:r>
            <a:endParaRPr sz="1600">
              <a:latin typeface="Times New Roman"/>
              <a:ea typeface="Times New Roman"/>
              <a:cs typeface="Times New Roman"/>
              <a:sym typeface="Times New Roman"/>
            </a:endParaRPr>
          </a:p>
          <a:p>
            <a:pPr indent="0" lvl="0" marL="0">
              <a:spcBef>
                <a:spcPts val="0"/>
              </a:spcBef>
              <a:spcAft>
                <a:spcPts val="0"/>
              </a:spcAft>
              <a:buNone/>
            </a:pPr>
            <a:r>
              <a:t/>
            </a:r>
            <a:endParaRPr sz="1600">
              <a:latin typeface="Times New Roman"/>
              <a:ea typeface="Times New Roman"/>
              <a:cs typeface="Times New Roman"/>
              <a:sym typeface="Times New Roman"/>
            </a:endParaRPr>
          </a:p>
          <a:p>
            <a:pPr indent="0" lvl="0" marL="0">
              <a:spcBef>
                <a:spcPts val="0"/>
              </a:spcBef>
              <a:spcAft>
                <a:spcPts val="0"/>
              </a:spcAft>
              <a:buNone/>
            </a:pPr>
            <a:r>
              <a:t/>
            </a:r>
            <a:endParaRPr sz="1600">
              <a:latin typeface="Times New Roman"/>
              <a:ea typeface="Times New Roman"/>
              <a:cs typeface="Times New Roman"/>
              <a:sym typeface="Times New Roman"/>
            </a:endParaRPr>
          </a:p>
          <a:p>
            <a:pPr indent="0" lvl="0" marL="0">
              <a:spcBef>
                <a:spcPts val="0"/>
              </a:spcBef>
              <a:spcAft>
                <a:spcPts val="0"/>
              </a:spcAft>
              <a:buNone/>
            </a:pPr>
            <a:r>
              <a:rPr b="1" lang="en" sz="1600">
                <a:latin typeface="Times New Roman"/>
                <a:ea typeface="Times New Roman"/>
                <a:cs typeface="Times New Roman"/>
                <a:sym typeface="Times New Roman"/>
              </a:rPr>
              <a:t>Ultimately, there was little correction that could be applied based on direction.</a:t>
            </a:r>
            <a:endParaRPr b="1" sz="16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endParaRPr/>
          </a:p>
        </p:txBody>
      </p:sp>
      <p:sp>
        <p:nvSpPr>
          <p:cNvPr id="105" name="Shape 105"/>
          <p:cNvSpPr txBox="1"/>
          <p:nvPr>
            <p:ph idx="1" type="body"/>
          </p:nvPr>
        </p:nvSpPr>
        <p:spPr>
          <a:xfrm>
            <a:off x="187575" y="106500"/>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2000">
                <a:solidFill>
                  <a:srgbClr val="000000"/>
                </a:solidFill>
                <a:latin typeface="Times New Roman"/>
                <a:ea typeface="Times New Roman"/>
                <a:cs typeface="Times New Roman"/>
                <a:sym typeface="Times New Roman"/>
              </a:rPr>
              <a:t>Other potential biases</a:t>
            </a:r>
            <a:endParaRPr b="1" sz="2000">
              <a:solidFill>
                <a:srgbClr val="000000"/>
              </a:solidFill>
              <a:latin typeface="Times New Roman"/>
              <a:ea typeface="Times New Roman"/>
              <a:cs typeface="Times New Roman"/>
              <a:sym typeface="Times New Roman"/>
            </a:endParaRPr>
          </a:p>
          <a:p>
            <a:pPr indent="0" lvl="0" marL="0">
              <a:spcBef>
                <a:spcPts val="1600"/>
              </a:spcBef>
              <a:spcAft>
                <a:spcPts val="1600"/>
              </a:spcAft>
              <a:buNone/>
            </a:pPr>
            <a:r>
              <a:rPr lang="en">
                <a:solidFill>
                  <a:srgbClr val="000000"/>
                </a:solidFill>
                <a:latin typeface="Times New Roman"/>
                <a:ea typeface="Times New Roman"/>
                <a:cs typeface="Times New Roman"/>
                <a:sym typeface="Times New Roman"/>
              </a:rPr>
              <a:t>At higher windspeeds, a high bias exists:</a:t>
            </a:r>
            <a:endParaRPr>
              <a:solidFill>
                <a:srgbClr val="000000"/>
              </a:solidFill>
              <a:latin typeface="Times New Roman"/>
              <a:ea typeface="Times New Roman"/>
              <a:cs typeface="Times New Roman"/>
              <a:sym typeface="Times New Roman"/>
            </a:endParaRPr>
          </a:p>
        </p:txBody>
      </p:sp>
      <p:pic>
        <p:nvPicPr>
          <p:cNvPr id="106" name="Shape 106"/>
          <p:cNvPicPr preferRelativeResize="0"/>
          <p:nvPr/>
        </p:nvPicPr>
        <p:blipFill rotWithShape="1">
          <a:blip r:embed="rId3">
            <a:alphaModFix/>
          </a:blip>
          <a:srcRect b="0" l="20034" r="16826" t="7689"/>
          <a:stretch/>
        </p:blipFill>
        <p:spPr>
          <a:xfrm>
            <a:off x="4448800" y="67888"/>
            <a:ext cx="4567225" cy="5007713"/>
          </a:xfrm>
          <a:prstGeom prst="rect">
            <a:avLst/>
          </a:prstGeom>
          <a:noFill/>
          <a:ln>
            <a:noFill/>
          </a:ln>
        </p:spPr>
      </p:pic>
      <p:pic>
        <p:nvPicPr>
          <p:cNvPr id="107" name="Shape 107"/>
          <p:cNvPicPr preferRelativeResize="0"/>
          <p:nvPr/>
        </p:nvPicPr>
        <p:blipFill>
          <a:blip r:embed="rId4">
            <a:alphaModFix/>
          </a:blip>
          <a:stretch>
            <a:fillRect/>
          </a:stretch>
        </p:blipFill>
        <p:spPr>
          <a:xfrm>
            <a:off x="0" y="1693500"/>
            <a:ext cx="4552950" cy="3429000"/>
          </a:xfrm>
          <a:prstGeom prst="rect">
            <a:avLst/>
          </a:prstGeom>
          <a:noFill/>
          <a:ln>
            <a:noFill/>
          </a:ln>
        </p:spPr>
      </p:pic>
      <p:sp>
        <p:nvSpPr>
          <p:cNvPr id="108" name="Shape 108"/>
          <p:cNvSpPr txBox="1"/>
          <p:nvPr/>
        </p:nvSpPr>
        <p:spPr>
          <a:xfrm>
            <a:off x="311700" y="1693500"/>
            <a:ext cx="4137000" cy="242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QQ plot of model vs observed windspeeds (m/s)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 </a:t>
            </a:r>
            <a:endParaRPr/>
          </a:p>
        </p:txBody>
      </p:sp>
      <p:sp>
        <p:nvSpPr>
          <p:cNvPr id="114" name="Shape 114"/>
          <p:cNvSpPr txBox="1"/>
          <p:nvPr>
            <p:ph idx="1" type="body"/>
          </p:nvPr>
        </p:nvSpPr>
        <p:spPr>
          <a:xfrm>
            <a:off x="176025" y="363075"/>
            <a:ext cx="85206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latin typeface="Times New Roman"/>
                <a:ea typeface="Times New Roman"/>
                <a:cs typeface="Times New Roman"/>
                <a:sym typeface="Times New Roman"/>
              </a:rPr>
              <a:t> To construct a regression model, the </a:t>
            </a:r>
            <a:br>
              <a:rPr lang="en">
                <a:solidFill>
                  <a:srgbClr val="000000"/>
                </a:solidFill>
                <a:latin typeface="Times New Roman"/>
                <a:ea typeface="Times New Roman"/>
                <a:cs typeface="Times New Roman"/>
                <a:sym typeface="Times New Roman"/>
              </a:rPr>
            </a:br>
            <a:r>
              <a:rPr lang="en">
                <a:solidFill>
                  <a:srgbClr val="000000"/>
                </a:solidFill>
                <a:latin typeface="Times New Roman"/>
                <a:ea typeface="Times New Roman"/>
                <a:cs typeface="Times New Roman"/>
                <a:sym typeface="Times New Roman"/>
              </a:rPr>
              <a:t>observations from the buoys were used to </a:t>
            </a:r>
            <a:br>
              <a:rPr lang="en">
                <a:solidFill>
                  <a:srgbClr val="000000"/>
                </a:solidFill>
                <a:latin typeface="Times New Roman"/>
                <a:ea typeface="Times New Roman"/>
                <a:cs typeface="Times New Roman"/>
                <a:sym typeface="Times New Roman"/>
              </a:rPr>
            </a:br>
            <a:r>
              <a:rPr lang="en">
                <a:solidFill>
                  <a:srgbClr val="000000"/>
                </a:solidFill>
                <a:latin typeface="Times New Roman"/>
                <a:ea typeface="Times New Roman"/>
                <a:cs typeface="Times New Roman"/>
                <a:sym typeface="Times New Roman"/>
              </a:rPr>
              <a:t>train the regression model.</a:t>
            </a:r>
            <a:endParaRPr>
              <a:solidFill>
                <a:srgbClr val="000000"/>
              </a:solidFill>
              <a:latin typeface="Times New Roman"/>
              <a:ea typeface="Times New Roman"/>
              <a:cs typeface="Times New Roman"/>
              <a:sym typeface="Times New Roman"/>
            </a:endParaRPr>
          </a:p>
          <a:p>
            <a:pPr indent="-330200" lvl="0" marL="457200" rtl="0">
              <a:spcBef>
                <a:spcPts val="160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Sites closest to SDHN4 were used to </a:t>
            </a:r>
            <a:br>
              <a:rPr lang="en" sz="1600">
                <a:solidFill>
                  <a:srgbClr val="000000"/>
                </a:solidFill>
                <a:latin typeface="Times New Roman"/>
                <a:ea typeface="Times New Roman"/>
                <a:cs typeface="Times New Roman"/>
                <a:sym typeface="Times New Roman"/>
              </a:rPr>
            </a:br>
            <a:r>
              <a:rPr lang="en" sz="1600">
                <a:solidFill>
                  <a:srgbClr val="000000"/>
                </a:solidFill>
                <a:latin typeface="Times New Roman"/>
                <a:ea typeface="Times New Roman"/>
                <a:cs typeface="Times New Roman"/>
                <a:sym typeface="Times New Roman"/>
              </a:rPr>
              <a:t>best represent the immediate area.</a:t>
            </a:r>
            <a:endParaRPr sz="1600">
              <a:solidFill>
                <a:srgbClr val="000000"/>
              </a:solidFill>
              <a:latin typeface="Times New Roman"/>
              <a:ea typeface="Times New Roman"/>
              <a:cs typeface="Times New Roman"/>
              <a:sym typeface="Times New Roman"/>
            </a:endParaRPr>
          </a:p>
          <a:p>
            <a:pPr indent="-330200" lvl="0" marL="457200"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RU-WRF data was used to alleviate </a:t>
            </a:r>
            <a:br>
              <a:rPr lang="en" sz="1600">
                <a:solidFill>
                  <a:srgbClr val="000000"/>
                </a:solidFill>
                <a:latin typeface="Times New Roman"/>
                <a:ea typeface="Times New Roman"/>
                <a:cs typeface="Times New Roman"/>
                <a:sym typeface="Times New Roman"/>
              </a:rPr>
            </a:br>
            <a:r>
              <a:rPr lang="en" sz="1600">
                <a:solidFill>
                  <a:srgbClr val="000000"/>
                </a:solidFill>
                <a:latin typeface="Times New Roman"/>
                <a:ea typeface="Times New Roman"/>
                <a:cs typeface="Times New Roman"/>
                <a:sym typeface="Times New Roman"/>
              </a:rPr>
              <a:t>d</a:t>
            </a:r>
            <a:r>
              <a:rPr lang="en" sz="1600">
                <a:solidFill>
                  <a:srgbClr val="000000"/>
                </a:solidFill>
                <a:latin typeface="Times New Roman"/>
                <a:ea typeface="Times New Roman"/>
                <a:cs typeface="Times New Roman"/>
                <a:sym typeface="Times New Roman"/>
              </a:rPr>
              <a:t>ifferences due to land sfc, distance.</a:t>
            </a:r>
            <a:endParaRPr sz="1600">
              <a:solidFill>
                <a:srgbClr val="000000"/>
              </a:solidFill>
              <a:latin typeface="Times New Roman"/>
              <a:ea typeface="Times New Roman"/>
              <a:cs typeface="Times New Roman"/>
              <a:sym typeface="Times New Roman"/>
            </a:endParaRPr>
          </a:p>
          <a:p>
            <a:pPr indent="-330200" lvl="0" marL="457200" rtl="0">
              <a:spcBef>
                <a:spcPts val="0"/>
              </a:spcBef>
              <a:spcAft>
                <a:spcPts val="0"/>
              </a:spcAft>
              <a:buClr>
                <a:srgbClr val="000000"/>
              </a:buClr>
              <a:buSzPts val="1600"/>
              <a:buFont typeface="Times New Roman"/>
              <a:buChar char="●"/>
            </a:pPr>
            <a:r>
              <a:rPr lang="en" sz="1600">
                <a:solidFill>
                  <a:srgbClr val="000000"/>
                </a:solidFill>
                <a:latin typeface="Times New Roman"/>
                <a:ea typeface="Times New Roman"/>
                <a:cs typeface="Times New Roman"/>
                <a:sym typeface="Times New Roman"/>
              </a:rPr>
              <a:t>Correlations were removed between</a:t>
            </a:r>
            <a:br>
              <a:rPr lang="en" sz="1600">
                <a:solidFill>
                  <a:srgbClr val="000000"/>
                </a:solidFill>
                <a:latin typeface="Times New Roman"/>
                <a:ea typeface="Times New Roman"/>
                <a:cs typeface="Times New Roman"/>
                <a:sym typeface="Times New Roman"/>
              </a:rPr>
            </a:br>
            <a:r>
              <a:rPr lang="en" sz="1600">
                <a:solidFill>
                  <a:srgbClr val="000000"/>
                </a:solidFill>
                <a:latin typeface="Times New Roman"/>
                <a:ea typeface="Times New Roman"/>
                <a:cs typeface="Times New Roman"/>
                <a:sym typeface="Times New Roman"/>
              </a:rPr>
              <a:t>different variables used to construct</a:t>
            </a:r>
            <a:br>
              <a:rPr lang="en" sz="1600">
                <a:solidFill>
                  <a:srgbClr val="000000"/>
                </a:solidFill>
                <a:latin typeface="Times New Roman"/>
                <a:ea typeface="Times New Roman"/>
                <a:cs typeface="Times New Roman"/>
                <a:sym typeface="Times New Roman"/>
              </a:rPr>
            </a:br>
            <a:r>
              <a:rPr lang="en" sz="1600">
                <a:solidFill>
                  <a:srgbClr val="000000"/>
                </a:solidFill>
                <a:latin typeface="Times New Roman"/>
                <a:ea typeface="Times New Roman"/>
                <a:cs typeface="Times New Roman"/>
                <a:sym typeface="Times New Roman"/>
              </a:rPr>
              <a:t>model.</a:t>
            </a:r>
            <a:endParaRPr sz="1600">
              <a:solidFill>
                <a:srgbClr val="000000"/>
              </a:solidFill>
              <a:latin typeface="Times New Roman"/>
              <a:ea typeface="Times New Roman"/>
              <a:cs typeface="Times New Roman"/>
              <a:sym typeface="Times New Roman"/>
            </a:endParaRPr>
          </a:p>
          <a:p>
            <a:pPr indent="0" lvl="0" marL="0" rtl="0">
              <a:spcBef>
                <a:spcPts val="1600"/>
              </a:spcBef>
              <a:spcAft>
                <a:spcPts val="1600"/>
              </a:spcAft>
              <a:buNone/>
            </a:pPr>
            <a:r>
              <a:t/>
            </a:r>
            <a:endParaRPr>
              <a:solidFill>
                <a:srgbClr val="000000"/>
              </a:solidFill>
              <a:latin typeface="Times New Roman"/>
              <a:ea typeface="Times New Roman"/>
              <a:cs typeface="Times New Roman"/>
              <a:sym typeface="Times New Roman"/>
            </a:endParaRPr>
          </a:p>
        </p:txBody>
      </p:sp>
      <p:pic>
        <p:nvPicPr>
          <p:cNvPr id="115" name="Shape 115"/>
          <p:cNvPicPr preferRelativeResize="0"/>
          <p:nvPr/>
        </p:nvPicPr>
        <p:blipFill rotWithShape="1">
          <a:blip r:embed="rId3">
            <a:alphaModFix/>
          </a:blip>
          <a:srcRect b="0" l="20034" r="16826" t="7689"/>
          <a:stretch/>
        </p:blipFill>
        <p:spPr>
          <a:xfrm>
            <a:off x="4448800" y="67888"/>
            <a:ext cx="4567225" cy="50077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